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0"/>
  </p:notesMasterIdLst>
  <p:handoutMasterIdLst>
    <p:handoutMasterId r:id="rId31"/>
  </p:handoutMasterIdLst>
  <p:sldIdLst>
    <p:sldId id="261" r:id="rId5"/>
    <p:sldId id="284" r:id="rId6"/>
    <p:sldId id="262" r:id="rId7"/>
    <p:sldId id="268" r:id="rId8"/>
    <p:sldId id="269" r:id="rId9"/>
    <p:sldId id="285" r:id="rId10"/>
    <p:sldId id="264" r:id="rId11"/>
    <p:sldId id="263" r:id="rId12"/>
    <p:sldId id="265" r:id="rId13"/>
    <p:sldId id="266" r:id="rId14"/>
    <p:sldId id="267" r:id="rId15"/>
    <p:sldId id="270" r:id="rId16"/>
    <p:sldId id="271" r:id="rId17"/>
    <p:sldId id="272" r:id="rId18"/>
    <p:sldId id="273" r:id="rId19"/>
    <p:sldId id="278" r:id="rId20"/>
    <p:sldId id="274" r:id="rId21"/>
    <p:sldId id="275" r:id="rId22"/>
    <p:sldId id="276" r:id="rId23"/>
    <p:sldId id="277" r:id="rId24"/>
    <p:sldId id="279" r:id="rId25"/>
    <p:sldId id="280" r:id="rId26"/>
    <p:sldId id="281" r:id="rId27"/>
    <p:sldId id="282" r:id="rId28"/>
    <p:sldId id="283" r:id="rId29"/>
  </p:sldIdLst>
  <p:sldSz cx="12192000" cy="6858000"/>
  <p:notesSz cx="6858000" cy="9144000"/>
  <p:defaultTextStyle>
    <a:defPPr rtl="0">
      <a:defRPr lang="tr-t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69" autoAdjust="0"/>
    <p:restoredTop sz="94660"/>
  </p:normalViewPr>
  <p:slideViewPr>
    <p:cSldViewPr snapToGrid="0">
      <p:cViewPr>
        <p:scale>
          <a:sx n="75" d="100"/>
          <a:sy n="75" d="100"/>
        </p:scale>
        <p:origin x="950" y="312"/>
      </p:cViewPr>
      <p:guideLst/>
    </p:cSldViewPr>
  </p:slideViewPr>
  <p:notesTextViewPr>
    <p:cViewPr>
      <p:scale>
        <a:sx n="1" d="1"/>
        <a:sy n="1" d="1"/>
      </p:scale>
      <p:origin x="0" y="0"/>
    </p:cViewPr>
  </p:notesTextViewPr>
  <p:notesViewPr>
    <p:cSldViewPr snapToGrid="0">
      <p:cViewPr varScale="1">
        <p:scale>
          <a:sx n="88" d="100"/>
          <a:sy n="88" d="100"/>
        </p:scale>
        <p:origin x="307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dirty="0"/>
          </a:p>
        </p:txBody>
      </p:sp>
      <p:sp>
        <p:nvSpPr>
          <p:cNvPr id="3" name="Tarih Yer Tutucusu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C99FCE1-37B6-49E0-A3F4-620668480028}" type="datetime1">
              <a:rPr lang="tr-TR" smtClean="0"/>
              <a:t>5.02.2025</a:t>
            </a:fld>
            <a:endParaRPr lang="tr-TR" dirty="0"/>
          </a:p>
        </p:txBody>
      </p:sp>
      <p:sp>
        <p:nvSpPr>
          <p:cNvPr id="4" name="Alt Bilgi Yer Tutucusu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dirty="0"/>
          </a:p>
        </p:txBody>
      </p:sp>
      <p:sp>
        <p:nvSpPr>
          <p:cNvPr id="5" name="Slayt Numarası Yer Tutucusu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D328E3B9-20FD-4A66-B01D-2BA689DD37BB}" type="slidenum">
              <a:rPr lang="tr-TR" smtClean="0"/>
              <a:t>‹#›</a:t>
            </a:fld>
            <a:endParaRPr lang="tr-TR" dirty="0"/>
          </a:p>
        </p:txBody>
      </p:sp>
    </p:spTree>
    <p:extLst>
      <p:ext uri="{BB962C8B-B14F-4D97-AF65-F5344CB8AC3E}">
        <p14:creationId xmlns:p14="http://schemas.microsoft.com/office/powerpoint/2010/main" val="31687322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tr-TR" noProof="0" dirty="0"/>
          </a:p>
        </p:txBody>
      </p:sp>
      <p:sp>
        <p:nvSpPr>
          <p:cNvPr id="3" name="Tarih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A47C8F7-D982-45E4-88C1-8466C30D61C5}" type="datetime1">
              <a:rPr lang="tr-TR" noProof="0" smtClean="0"/>
              <a:t>5.02.2025</a:t>
            </a:fld>
            <a:endParaRPr lang="tr-TR" noProof="0" dirty="0"/>
          </a:p>
        </p:txBody>
      </p:sp>
      <p:sp>
        <p:nvSpPr>
          <p:cNvPr id="4" name="Slayt Görüntüsü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tr-TR" noProof="0" dirty="0"/>
          </a:p>
        </p:txBody>
      </p:sp>
      <p:sp>
        <p:nvSpPr>
          <p:cNvPr id="5" name="Notlar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tr-TR" noProof="0" dirty="0"/>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275CD8D-B1D9-4658-A4F0-38CA8D83ED5D}" type="slidenum">
              <a:rPr lang="tr-TR" noProof="0" smtClean="0"/>
              <a:t>‹#›</a:t>
            </a:fld>
            <a:endParaRPr lang="tr-TR" noProof="0"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C275CD8D-B1D9-4658-A4F0-38CA8D83ED5D}" type="slidenum">
              <a:rPr lang="tr-TR" smtClean="0"/>
              <a:t>1</a:t>
            </a:fld>
            <a:endParaRPr lang="tr-TR" dirty="0"/>
          </a:p>
        </p:txBody>
      </p:sp>
    </p:spTree>
    <p:extLst>
      <p:ext uri="{BB962C8B-B14F-4D97-AF65-F5344CB8AC3E}">
        <p14:creationId xmlns:p14="http://schemas.microsoft.com/office/powerpoint/2010/main" val="384192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C275CD8D-B1D9-4658-A4F0-38CA8D83ED5D}" type="slidenum">
              <a:rPr lang="tr-TR" smtClean="0"/>
              <a:t>12</a:t>
            </a:fld>
            <a:endParaRPr lang="tr-TR" dirty="0"/>
          </a:p>
        </p:txBody>
      </p:sp>
    </p:spTree>
    <p:extLst>
      <p:ext uri="{BB962C8B-B14F-4D97-AF65-F5344CB8AC3E}">
        <p14:creationId xmlns:p14="http://schemas.microsoft.com/office/powerpoint/2010/main" val="293785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C275CD8D-B1D9-4658-A4F0-38CA8D83ED5D}" type="slidenum">
              <a:rPr lang="tr-TR" smtClean="0"/>
              <a:t>13</a:t>
            </a:fld>
            <a:endParaRPr lang="tr-TR" dirty="0"/>
          </a:p>
        </p:txBody>
      </p:sp>
    </p:spTree>
    <p:extLst>
      <p:ext uri="{BB962C8B-B14F-4D97-AF65-F5344CB8AC3E}">
        <p14:creationId xmlns:p14="http://schemas.microsoft.com/office/powerpoint/2010/main" val="3081787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C275CD8D-B1D9-4658-A4F0-38CA8D83ED5D}" type="slidenum">
              <a:rPr lang="tr-TR" smtClean="0"/>
              <a:t>14</a:t>
            </a:fld>
            <a:endParaRPr lang="tr-TR" dirty="0"/>
          </a:p>
        </p:txBody>
      </p:sp>
    </p:spTree>
    <p:extLst>
      <p:ext uri="{BB962C8B-B14F-4D97-AF65-F5344CB8AC3E}">
        <p14:creationId xmlns:p14="http://schemas.microsoft.com/office/powerpoint/2010/main" val="2707630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C275CD8D-B1D9-4658-A4F0-38CA8D83ED5D}" type="slidenum">
              <a:rPr lang="tr-TR" smtClean="0"/>
              <a:t>15</a:t>
            </a:fld>
            <a:endParaRPr lang="tr-TR" dirty="0"/>
          </a:p>
        </p:txBody>
      </p:sp>
    </p:spTree>
    <p:extLst>
      <p:ext uri="{BB962C8B-B14F-4D97-AF65-F5344CB8AC3E}">
        <p14:creationId xmlns:p14="http://schemas.microsoft.com/office/powerpoint/2010/main" val="2881858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C275CD8D-B1D9-4658-A4F0-38CA8D83ED5D}" type="slidenum">
              <a:rPr lang="tr-TR" smtClean="0"/>
              <a:t>16</a:t>
            </a:fld>
            <a:endParaRPr lang="tr-TR" dirty="0"/>
          </a:p>
        </p:txBody>
      </p:sp>
    </p:spTree>
    <p:extLst>
      <p:ext uri="{BB962C8B-B14F-4D97-AF65-F5344CB8AC3E}">
        <p14:creationId xmlns:p14="http://schemas.microsoft.com/office/powerpoint/2010/main" val="28994207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C275CD8D-B1D9-4658-A4F0-38CA8D83ED5D}" type="slidenum">
              <a:rPr lang="tr-TR" smtClean="0"/>
              <a:t>17</a:t>
            </a:fld>
            <a:endParaRPr lang="tr-TR" dirty="0"/>
          </a:p>
        </p:txBody>
      </p:sp>
    </p:spTree>
    <p:extLst>
      <p:ext uri="{BB962C8B-B14F-4D97-AF65-F5344CB8AC3E}">
        <p14:creationId xmlns:p14="http://schemas.microsoft.com/office/powerpoint/2010/main" val="2821744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C275CD8D-B1D9-4658-A4F0-38CA8D83ED5D}" type="slidenum">
              <a:rPr lang="tr-TR" smtClean="0"/>
              <a:t>18</a:t>
            </a:fld>
            <a:endParaRPr lang="tr-TR" dirty="0"/>
          </a:p>
        </p:txBody>
      </p:sp>
    </p:spTree>
    <p:extLst>
      <p:ext uri="{BB962C8B-B14F-4D97-AF65-F5344CB8AC3E}">
        <p14:creationId xmlns:p14="http://schemas.microsoft.com/office/powerpoint/2010/main" val="329354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C275CD8D-B1D9-4658-A4F0-38CA8D83ED5D}" type="slidenum">
              <a:rPr lang="tr-TR" smtClean="0"/>
              <a:t>19</a:t>
            </a:fld>
            <a:endParaRPr lang="tr-TR" dirty="0"/>
          </a:p>
        </p:txBody>
      </p:sp>
    </p:spTree>
    <p:extLst>
      <p:ext uri="{BB962C8B-B14F-4D97-AF65-F5344CB8AC3E}">
        <p14:creationId xmlns:p14="http://schemas.microsoft.com/office/powerpoint/2010/main" val="19849803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C275CD8D-B1D9-4658-A4F0-38CA8D83ED5D}" type="slidenum">
              <a:rPr lang="tr-TR" smtClean="0"/>
              <a:t>20</a:t>
            </a:fld>
            <a:endParaRPr lang="tr-TR" dirty="0"/>
          </a:p>
        </p:txBody>
      </p:sp>
    </p:spTree>
    <p:extLst>
      <p:ext uri="{BB962C8B-B14F-4D97-AF65-F5344CB8AC3E}">
        <p14:creationId xmlns:p14="http://schemas.microsoft.com/office/powerpoint/2010/main" val="4265818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C275CD8D-B1D9-4658-A4F0-38CA8D83ED5D}" type="slidenum">
              <a:rPr lang="tr-TR" smtClean="0"/>
              <a:t>21</a:t>
            </a:fld>
            <a:endParaRPr lang="tr-TR" dirty="0"/>
          </a:p>
        </p:txBody>
      </p:sp>
    </p:spTree>
    <p:extLst>
      <p:ext uri="{BB962C8B-B14F-4D97-AF65-F5344CB8AC3E}">
        <p14:creationId xmlns:p14="http://schemas.microsoft.com/office/powerpoint/2010/main" val="4123144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C275CD8D-B1D9-4658-A4F0-38CA8D83ED5D}" type="slidenum">
              <a:rPr lang="tr-TR" smtClean="0"/>
              <a:t>3</a:t>
            </a:fld>
            <a:endParaRPr lang="tr-TR" dirty="0"/>
          </a:p>
        </p:txBody>
      </p:sp>
    </p:spTree>
    <p:extLst>
      <p:ext uri="{BB962C8B-B14F-4D97-AF65-F5344CB8AC3E}">
        <p14:creationId xmlns:p14="http://schemas.microsoft.com/office/powerpoint/2010/main" val="3900870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C275CD8D-B1D9-4658-A4F0-38CA8D83ED5D}" type="slidenum">
              <a:rPr lang="tr-TR" smtClean="0"/>
              <a:t>22</a:t>
            </a:fld>
            <a:endParaRPr lang="tr-TR" dirty="0"/>
          </a:p>
        </p:txBody>
      </p:sp>
    </p:spTree>
    <p:extLst>
      <p:ext uri="{BB962C8B-B14F-4D97-AF65-F5344CB8AC3E}">
        <p14:creationId xmlns:p14="http://schemas.microsoft.com/office/powerpoint/2010/main" val="1296328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C275CD8D-B1D9-4658-A4F0-38CA8D83ED5D}" type="slidenum">
              <a:rPr lang="tr-TR" smtClean="0"/>
              <a:t>23</a:t>
            </a:fld>
            <a:endParaRPr lang="tr-TR" dirty="0"/>
          </a:p>
        </p:txBody>
      </p:sp>
    </p:spTree>
    <p:extLst>
      <p:ext uri="{BB962C8B-B14F-4D97-AF65-F5344CB8AC3E}">
        <p14:creationId xmlns:p14="http://schemas.microsoft.com/office/powerpoint/2010/main" val="42807871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C275CD8D-B1D9-4658-A4F0-38CA8D83ED5D}" type="slidenum">
              <a:rPr lang="tr-TR" smtClean="0"/>
              <a:t>24</a:t>
            </a:fld>
            <a:endParaRPr lang="tr-TR" dirty="0"/>
          </a:p>
        </p:txBody>
      </p:sp>
    </p:spTree>
    <p:extLst>
      <p:ext uri="{BB962C8B-B14F-4D97-AF65-F5344CB8AC3E}">
        <p14:creationId xmlns:p14="http://schemas.microsoft.com/office/powerpoint/2010/main" val="32118714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C275CD8D-B1D9-4658-A4F0-38CA8D83ED5D}" type="slidenum">
              <a:rPr lang="tr-TR" smtClean="0"/>
              <a:t>25</a:t>
            </a:fld>
            <a:endParaRPr lang="tr-TR" dirty="0"/>
          </a:p>
        </p:txBody>
      </p:sp>
    </p:spTree>
    <p:extLst>
      <p:ext uri="{BB962C8B-B14F-4D97-AF65-F5344CB8AC3E}">
        <p14:creationId xmlns:p14="http://schemas.microsoft.com/office/powerpoint/2010/main" val="3987627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C275CD8D-B1D9-4658-A4F0-38CA8D83ED5D}" type="slidenum">
              <a:rPr lang="tr-TR" smtClean="0"/>
              <a:t>4</a:t>
            </a:fld>
            <a:endParaRPr lang="tr-TR" dirty="0"/>
          </a:p>
        </p:txBody>
      </p:sp>
    </p:spTree>
    <p:extLst>
      <p:ext uri="{BB962C8B-B14F-4D97-AF65-F5344CB8AC3E}">
        <p14:creationId xmlns:p14="http://schemas.microsoft.com/office/powerpoint/2010/main" val="1019462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C275CD8D-B1D9-4658-A4F0-38CA8D83ED5D}" type="slidenum">
              <a:rPr lang="tr-TR" smtClean="0"/>
              <a:t>5</a:t>
            </a:fld>
            <a:endParaRPr lang="tr-TR" dirty="0"/>
          </a:p>
        </p:txBody>
      </p:sp>
    </p:spTree>
    <p:extLst>
      <p:ext uri="{BB962C8B-B14F-4D97-AF65-F5344CB8AC3E}">
        <p14:creationId xmlns:p14="http://schemas.microsoft.com/office/powerpoint/2010/main" val="22962777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C275CD8D-B1D9-4658-A4F0-38CA8D83ED5D}" type="slidenum">
              <a:rPr lang="tr-TR" smtClean="0"/>
              <a:t>7</a:t>
            </a:fld>
            <a:endParaRPr lang="tr-TR" dirty="0"/>
          </a:p>
        </p:txBody>
      </p:sp>
    </p:spTree>
    <p:extLst>
      <p:ext uri="{BB962C8B-B14F-4D97-AF65-F5344CB8AC3E}">
        <p14:creationId xmlns:p14="http://schemas.microsoft.com/office/powerpoint/2010/main" val="7789857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C275CD8D-B1D9-4658-A4F0-38CA8D83ED5D}" type="slidenum">
              <a:rPr lang="tr-TR" smtClean="0"/>
              <a:t>8</a:t>
            </a:fld>
            <a:endParaRPr lang="tr-TR" dirty="0"/>
          </a:p>
        </p:txBody>
      </p:sp>
    </p:spTree>
    <p:extLst>
      <p:ext uri="{BB962C8B-B14F-4D97-AF65-F5344CB8AC3E}">
        <p14:creationId xmlns:p14="http://schemas.microsoft.com/office/powerpoint/2010/main" val="24749193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C275CD8D-B1D9-4658-A4F0-38CA8D83ED5D}" type="slidenum">
              <a:rPr lang="tr-TR" smtClean="0"/>
              <a:t>9</a:t>
            </a:fld>
            <a:endParaRPr lang="tr-TR" dirty="0"/>
          </a:p>
        </p:txBody>
      </p:sp>
    </p:spTree>
    <p:extLst>
      <p:ext uri="{BB962C8B-B14F-4D97-AF65-F5344CB8AC3E}">
        <p14:creationId xmlns:p14="http://schemas.microsoft.com/office/powerpoint/2010/main" val="2280816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C275CD8D-B1D9-4658-A4F0-38CA8D83ED5D}" type="slidenum">
              <a:rPr lang="tr-TR" smtClean="0"/>
              <a:t>10</a:t>
            </a:fld>
            <a:endParaRPr lang="tr-TR" dirty="0"/>
          </a:p>
        </p:txBody>
      </p:sp>
    </p:spTree>
    <p:extLst>
      <p:ext uri="{BB962C8B-B14F-4D97-AF65-F5344CB8AC3E}">
        <p14:creationId xmlns:p14="http://schemas.microsoft.com/office/powerpoint/2010/main" val="831259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ayt Görüntüsü Yer Tutucusu 1"/>
          <p:cNvSpPr>
            <a:spLocks noGrp="1" noRot="1" noChangeAspect="1"/>
          </p:cNvSpPr>
          <p:nvPr>
            <p:ph type="sldImg"/>
          </p:nvPr>
        </p:nvSpPr>
        <p:spPr/>
      </p:sp>
      <p:sp>
        <p:nvSpPr>
          <p:cNvPr id="3" name="Notlar Yer Tutucusu 2"/>
          <p:cNvSpPr>
            <a:spLocks noGrp="1"/>
          </p:cNvSpPr>
          <p:nvPr>
            <p:ph type="body" idx="1"/>
          </p:nvPr>
        </p:nvSpPr>
        <p:spPr/>
        <p:txBody>
          <a:bodyPr rtlCol="0"/>
          <a:lstStyle/>
          <a:p>
            <a:pPr rtl="0"/>
            <a:endParaRPr lang="tr-TR" dirty="0"/>
          </a:p>
        </p:txBody>
      </p:sp>
      <p:sp>
        <p:nvSpPr>
          <p:cNvPr id="4" name="Slayt Numarası Yer Tutucusu 3"/>
          <p:cNvSpPr>
            <a:spLocks noGrp="1"/>
          </p:cNvSpPr>
          <p:nvPr>
            <p:ph type="sldNum" sz="quarter" idx="10"/>
          </p:nvPr>
        </p:nvSpPr>
        <p:spPr/>
        <p:txBody>
          <a:bodyPr rtlCol="0"/>
          <a:lstStyle/>
          <a:p>
            <a:pPr rtl="0"/>
            <a:fld id="{C275CD8D-B1D9-4658-A4F0-38CA8D83ED5D}" type="slidenum">
              <a:rPr lang="tr-TR" smtClean="0"/>
              <a:t>11</a:t>
            </a:fld>
            <a:endParaRPr lang="tr-TR" dirty="0"/>
          </a:p>
        </p:txBody>
      </p:sp>
    </p:spTree>
    <p:extLst>
      <p:ext uri="{BB962C8B-B14F-4D97-AF65-F5344CB8AC3E}">
        <p14:creationId xmlns:p14="http://schemas.microsoft.com/office/powerpoint/2010/main" val="11820312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Başlık Slaydı">
    <p:spTree>
      <p:nvGrpSpPr>
        <p:cNvPr id="1" name=""/>
        <p:cNvGrpSpPr/>
        <p:nvPr/>
      </p:nvGrpSpPr>
      <p:grpSpPr>
        <a:xfrm>
          <a:off x="0" y="0"/>
          <a:ext cx="0" cy="0"/>
          <a:chOff x="0" y="0"/>
          <a:chExt cx="0" cy="0"/>
        </a:xfrm>
      </p:grpSpPr>
      <p:pic>
        <p:nvPicPr>
          <p:cNvPr id="66" name="Resim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Dikdörtgen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Serbest Biçi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Serbest Biçi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Dikdörtgen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Serbest Biçi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Serbest Biçi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Serbest Biçi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Serbest Biçi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Serbest Biçi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Serbest Biçi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Serbest Biçi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Serbest Biçi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Serbest Biçi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Serbest Biçi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Serbest Biçi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Serbest Biçi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Serbest Biçi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Serbest Biçi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Serbest Biçi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Serbest Biçi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Serbest Biçi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Serbest Biçi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Serbest Biçi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Serbest Biçi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Serbest Biçi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Serbest Biçi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Serbest Biçi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Serbest Biçi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Dikdörtgen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Serbest Biçi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Serbest Biçi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Serbest Biçi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Serbest Biçi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Serbest Biçi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Serbest Biçi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Serbest Biçi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Serbest Biçi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Serbest Biçi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Serbest Biçi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Serbest Biçi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Dikdörtgen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Serbest Biçi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Serbest Biçi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Serbest Biçi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Serbest Biçi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Serbest Biçi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Serbest Biçi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Serbest Biçi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Serbest Biçi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Serbest Biçi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Serbest Biçi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Serbest Biçi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Serbest Biçi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Serbest Biçi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Başlık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tr-TR" noProof="0" smtClean="0"/>
              <a:t>Asıl başlık stili için tıklatın</a:t>
            </a:r>
            <a:endParaRPr lang="tr-TR" noProof="0" dirty="0"/>
          </a:p>
        </p:txBody>
      </p:sp>
      <p:sp>
        <p:nvSpPr>
          <p:cNvPr id="3" name="Alt Başlık 2"/>
          <p:cNvSpPr>
            <a:spLocks noGrp="1"/>
          </p:cNvSpPr>
          <p:nvPr>
            <p:ph type="subTitle" idx="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tr-TR" noProof="0" smtClean="0"/>
              <a:t>Asıl alt başlık stilini düzenlemek için tıklayın</a:t>
            </a:r>
            <a:endParaRPr lang="tr-TR" noProof="0" dirty="0"/>
          </a:p>
        </p:txBody>
      </p:sp>
      <p:sp>
        <p:nvSpPr>
          <p:cNvPr id="4" name="Tarih Yer Tutucusu 3"/>
          <p:cNvSpPr>
            <a:spLocks noGrp="1"/>
          </p:cNvSpPr>
          <p:nvPr>
            <p:ph type="dt" sz="half" idx="10"/>
          </p:nvPr>
        </p:nvSpPr>
        <p:spPr>
          <a:xfrm>
            <a:off x="7077511" y="5410201"/>
            <a:ext cx="2743200" cy="365125"/>
          </a:xfrm>
        </p:spPr>
        <p:txBody>
          <a:bodyPr rtlCol="0"/>
          <a:lstStyle/>
          <a:p>
            <a:pPr rtl="0"/>
            <a:fld id="{159D75A1-A898-467A-B96E-AF2B80F05A8C}" type="datetime1">
              <a:rPr lang="tr-TR" noProof="0" smtClean="0"/>
              <a:t>5.02.2025</a:t>
            </a:fld>
            <a:endParaRPr lang="tr-TR" noProof="0" dirty="0"/>
          </a:p>
        </p:txBody>
      </p:sp>
      <p:sp>
        <p:nvSpPr>
          <p:cNvPr id="5" name="Alt Bilgi Yer Tutucusu 4"/>
          <p:cNvSpPr>
            <a:spLocks noGrp="1"/>
          </p:cNvSpPr>
          <p:nvPr>
            <p:ph type="ftr" sz="quarter" idx="11"/>
          </p:nvPr>
        </p:nvSpPr>
        <p:spPr>
          <a:xfrm>
            <a:off x="1876424" y="5410201"/>
            <a:ext cx="5124886" cy="365125"/>
          </a:xfrm>
        </p:spPr>
        <p:txBody>
          <a:bodyPr rtlCol="0"/>
          <a:lstStyle/>
          <a:p>
            <a:pPr rtl="0"/>
            <a:endParaRPr lang="tr-TR" noProof="0" dirty="0"/>
          </a:p>
        </p:txBody>
      </p:sp>
      <p:sp>
        <p:nvSpPr>
          <p:cNvPr id="6" name="Slayt Numarası Yer Tutucusu 5"/>
          <p:cNvSpPr>
            <a:spLocks noGrp="1"/>
          </p:cNvSpPr>
          <p:nvPr>
            <p:ph type="sldNum" sz="quarter" idx="12"/>
          </p:nvPr>
        </p:nvSpPr>
        <p:spPr>
          <a:xfrm>
            <a:off x="9896911" y="5410199"/>
            <a:ext cx="771089" cy="365125"/>
          </a:xfrm>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Resim Yazısı İçeren Panoramik Resim">
    <p:spTree>
      <p:nvGrpSpPr>
        <p:cNvPr id="1" name=""/>
        <p:cNvGrpSpPr/>
        <p:nvPr/>
      </p:nvGrpSpPr>
      <p:grpSpPr>
        <a:xfrm>
          <a:off x="0" y="0"/>
          <a:ext cx="0" cy="0"/>
          <a:chOff x="0" y="0"/>
          <a:chExt cx="0" cy="0"/>
        </a:xfrm>
      </p:grpSpPr>
      <p:sp>
        <p:nvSpPr>
          <p:cNvPr id="2" name="Başlık 1"/>
          <p:cNvSpPr>
            <a:spLocks noGrp="1"/>
          </p:cNvSpPr>
          <p:nvPr>
            <p:ph type="title"/>
          </p:nvPr>
        </p:nvSpPr>
        <p:spPr>
          <a:xfrm>
            <a:off x="1141410" y="4304664"/>
            <a:ext cx="9912355" cy="819355"/>
          </a:xfrm>
        </p:spPr>
        <p:txBody>
          <a:bodyPr rtlCol="0" anchor="b">
            <a:normAutofit/>
          </a:bodyPr>
          <a:lstStyle>
            <a:lvl1pPr>
              <a:defRPr sz="3200"/>
            </a:lvl1pPr>
          </a:lstStyle>
          <a:p>
            <a:pPr rtl="0"/>
            <a:r>
              <a:rPr lang="tr-TR" noProof="0" smtClean="0"/>
              <a:t>Asıl başlık stili için tıklatın</a:t>
            </a:r>
            <a:endParaRPr lang="tr-TR" noProof="0" dirty="0"/>
          </a:p>
        </p:txBody>
      </p:sp>
      <p:sp>
        <p:nvSpPr>
          <p:cNvPr id="3" name="Resim Yer Tutucusu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tr-TR" noProof="0" smtClean="0"/>
              <a:t>Resim eklemek için simgeyi tıklatın</a:t>
            </a:r>
            <a:endParaRPr lang="tr-TR" noProof="0" dirty="0"/>
          </a:p>
        </p:txBody>
      </p:sp>
      <p:sp>
        <p:nvSpPr>
          <p:cNvPr id="4" name="Metin Yer Tutucusu 3"/>
          <p:cNvSpPr>
            <a:spLocks noGrp="1"/>
          </p:cNvSpPr>
          <p:nvPr>
            <p:ph type="body" sz="half" idx="2"/>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853CFFB1-3DBB-434F-9B63-A9DC7F35D31D}" type="datetime1">
              <a:rPr lang="tr-TR" noProof="0" smtClean="0"/>
              <a:t>5.02.2025</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aşlık ve Resim Yazısı">
    <p:spTree>
      <p:nvGrpSpPr>
        <p:cNvPr id="1" name=""/>
        <p:cNvGrpSpPr/>
        <p:nvPr/>
      </p:nvGrpSpPr>
      <p:grpSpPr>
        <a:xfrm>
          <a:off x="0" y="0"/>
          <a:ext cx="0" cy="0"/>
          <a:chOff x="0" y="0"/>
          <a:chExt cx="0" cy="0"/>
        </a:xfrm>
      </p:grpSpPr>
      <p:sp>
        <p:nvSpPr>
          <p:cNvPr id="2" name="Başlık 1"/>
          <p:cNvSpPr>
            <a:spLocks noGrp="1"/>
          </p:cNvSpPr>
          <p:nvPr>
            <p:ph type="title"/>
          </p:nvPr>
        </p:nvSpPr>
        <p:spPr>
          <a:xfrm>
            <a:off x="1141456" y="609600"/>
            <a:ext cx="9905955" cy="3429000"/>
          </a:xfrm>
        </p:spPr>
        <p:txBody>
          <a:bodyPr rtlCol="0" anchor="ctr">
            <a:normAutofit/>
          </a:bodyPr>
          <a:lstStyle>
            <a:lvl1pPr>
              <a:defRPr sz="3600"/>
            </a:lvl1pPr>
          </a:lstStyle>
          <a:p>
            <a:pPr rtl="0"/>
            <a:r>
              <a:rPr lang="tr-TR" noProof="0" smtClean="0"/>
              <a:t>Asıl başlık stili için tıklatın</a:t>
            </a:r>
            <a:endParaRPr lang="tr-TR" noProof="0" dirty="0"/>
          </a:p>
        </p:txBody>
      </p:sp>
      <p:sp>
        <p:nvSpPr>
          <p:cNvPr id="4" name="Metin Yer Tutucusu 3"/>
          <p:cNvSpPr>
            <a:spLocks noGrp="1"/>
          </p:cNvSpPr>
          <p:nvPr>
            <p:ph type="body" sz="half" idx="2"/>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7FBAAD4B-1A83-453D-B4E1-A55F82420486}" type="datetime1">
              <a:rPr lang="tr-TR" noProof="0" smtClean="0"/>
              <a:t>5.02.2025</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Resim Yazılı Alıntı">
    <p:spTree>
      <p:nvGrpSpPr>
        <p:cNvPr id="1" name=""/>
        <p:cNvGrpSpPr/>
        <p:nvPr/>
      </p:nvGrpSpPr>
      <p:grpSpPr>
        <a:xfrm>
          <a:off x="0" y="0"/>
          <a:ext cx="0" cy="0"/>
          <a:chOff x="0" y="0"/>
          <a:chExt cx="0" cy="0"/>
        </a:xfrm>
      </p:grpSpPr>
      <p:sp>
        <p:nvSpPr>
          <p:cNvPr id="2" name="Başlık 1"/>
          <p:cNvSpPr>
            <a:spLocks noGrp="1"/>
          </p:cNvSpPr>
          <p:nvPr>
            <p:ph type="title"/>
          </p:nvPr>
        </p:nvSpPr>
        <p:spPr>
          <a:xfrm>
            <a:off x="1446212" y="609599"/>
            <a:ext cx="9302752" cy="2748429"/>
          </a:xfrm>
        </p:spPr>
        <p:txBody>
          <a:bodyPr rtlCol="0" anchor="ctr">
            <a:normAutofit/>
          </a:bodyPr>
          <a:lstStyle>
            <a:lvl1pPr>
              <a:defRPr sz="3600"/>
            </a:lvl1pPr>
          </a:lstStyle>
          <a:p>
            <a:pPr rtl="0"/>
            <a:r>
              <a:rPr lang="tr-TR" noProof="0" smtClean="0"/>
              <a:t>Asıl başlık stili için tıklatın</a:t>
            </a:r>
            <a:endParaRPr lang="tr-TR" noProof="0" dirty="0"/>
          </a:p>
        </p:txBody>
      </p:sp>
      <p:sp>
        <p:nvSpPr>
          <p:cNvPr id="12" name="Metin Yer Tutucusu 3"/>
          <p:cNvSpPr>
            <a:spLocks noGrp="1"/>
          </p:cNvSpPr>
          <p:nvPr>
            <p:ph type="body" sz="half" idx="13"/>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4" name="Metin Yer Tutucusu 3"/>
          <p:cNvSpPr>
            <a:spLocks noGrp="1"/>
          </p:cNvSpPr>
          <p:nvPr>
            <p:ph type="body" sz="half" idx="2"/>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B67E3873-209E-4A90-80A8-1271BC6595E3}" type="datetime1">
              <a:rPr lang="tr-TR" noProof="0" smtClean="0"/>
              <a:t>5.02.2025</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
        <p:nvSpPr>
          <p:cNvPr id="60" name="Metin Kutusu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tr-TR" sz="8000" noProof="0" dirty="0">
                <a:solidFill>
                  <a:schemeClr val="tx1"/>
                </a:solidFill>
                <a:effectLst/>
              </a:rPr>
              <a:t>“</a:t>
            </a:r>
          </a:p>
        </p:txBody>
      </p:sp>
      <p:sp>
        <p:nvSpPr>
          <p:cNvPr id="61" name="Metin Kutusu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tr-TR" sz="8000" noProof="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d Kartı">
    <p:spTree>
      <p:nvGrpSpPr>
        <p:cNvPr id="1" name=""/>
        <p:cNvGrpSpPr/>
        <p:nvPr/>
      </p:nvGrpSpPr>
      <p:grpSpPr>
        <a:xfrm>
          <a:off x="0" y="0"/>
          <a:ext cx="0" cy="0"/>
          <a:chOff x="0" y="0"/>
          <a:chExt cx="0" cy="0"/>
        </a:xfrm>
      </p:grpSpPr>
      <p:sp>
        <p:nvSpPr>
          <p:cNvPr id="2" name="Başlık 1"/>
          <p:cNvSpPr>
            <a:spLocks noGrp="1"/>
          </p:cNvSpPr>
          <p:nvPr>
            <p:ph type="title"/>
          </p:nvPr>
        </p:nvSpPr>
        <p:spPr>
          <a:xfrm>
            <a:off x="1141410" y="2134041"/>
            <a:ext cx="9906001" cy="2511835"/>
          </a:xfrm>
        </p:spPr>
        <p:txBody>
          <a:bodyPr rtlCol="0" anchor="b">
            <a:normAutofit/>
          </a:bodyPr>
          <a:lstStyle>
            <a:lvl1pPr>
              <a:defRPr sz="3600"/>
            </a:lvl1pPr>
          </a:lstStyle>
          <a:p>
            <a:pPr rtl="0"/>
            <a:r>
              <a:rPr lang="tr-TR" noProof="0" smtClean="0"/>
              <a:t>Asıl başlık stili için tıklatın</a:t>
            </a:r>
            <a:endParaRPr lang="tr-TR" noProof="0" dirty="0"/>
          </a:p>
        </p:txBody>
      </p:sp>
      <p:sp>
        <p:nvSpPr>
          <p:cNvPr id="4" name="Metin Yer Tutucusu 3"/>
          <p:cNvSpPr>
            <a:spLocks noGrp="1"/>
          </p:cNvSpPr>
          <p:nvPr>
            <p:ph type="body" sz="half" idx="2"/>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E5A6C08F-11AE-4BC6-9879-F214F9A6781E}" type="datetime1">
              <a:rPr lang="tr-TR" noProof="0" smtClean="0"/>
              <a:t>5.02.2025</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Sütun">
    <p:spTree>
      <p:nvGrpSpPr>
        <p:cNvPr id="1" name=""/>
        <p:cNvGrpSpPr/>
        <p:nvPr/>
      </p:nvGrpSpPr>
      <p:grpSpPr>
        <a:xfrm>
          <a:off x="0" y="0"/>
          <a:ext cx="0" cy="0"/>
          <a:chOff x="0" y="0"/>
          <a:chExt cx="0" cy="0"/>
        </a:xfrm>
      </p:grpSpPr>
      <p:sp>
        <p:nvSpPr>
          <p:cNvPr id="15" name="Başlık 1"/>
          <p:cNvSpPr>
            <a:spLocks noGrp="1"/>
          </p:cNvSpPr>
          <p:nvPr>
            <p:ph type="title"/>
          </p:nvPr>
        </p:nvSpPr>
        <p:spPr>
          <a:xfrm>
            <a:off x="1141413" y="609600"/>
            <a:ext cx="9905998" cy="1905000"/>
          </a:xfrm>
        </p:spPr>
        <p:txBody>
          <a:bodyPr rtlCol="0"/>
          <a:lstStyle/>
          <a:p>
            <a:pPr rtl="0"/>
            <a:r>
              <a:rPr lang="tr-TR" noProof="0" smtClean="0"/>
              <a:t>Asıl başlık stili için tıklatın</a:t>
            </a:r>
            <a:endParaRPr lang="tr-TR" noProof="0" dirty="0"/>
          </a:p>
        </p:txBody>
      </p:sp>
      <p:sp>
        <p:nvSpPr>
          <p:cNvPr id="7" name="Metin Yer Tutucusu 2"/>
          <p:cNvSpPr>
            <a:spLocks noGrp="1"/>
          </p:cNvSpPr>
          <p:nvPr>
            <p:ph type="body" idx="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8" name="Metin Yer Tutucusu 3"/>
          <p:cNvSpPr>
            <a:spLocks noGrp="1"/>
          </p:cNvSpPr>
          <p:nvPr>
            <p:ph type="body" sz="half" idx="15"/>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9" name="Metin Yer Tutucusu 4"/>
          <p:cNvSpPr>
            <a:spLocks noGrp="1"/>
          </p:cNvSpPr>
          <p:nvPr>
            <p:ph type="body" sz="quarter" idx="3"/>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10" name="Metin Yer Tutucusu 3"/>
          <p:cNvSpPr>
            <a:spLocks noGrp="1"/>
          </p:cNvSpPr>
          <p:nvPr>
            <p:ph type="body" sz="half" idx="16"/>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11" name="Metin Yer Tutucusu 4"/>
          <p:cNvSpPr>
            <a:spLocks noGrp="1"/>
          </p:cNvSpPr>
          <p:nvPr>
            <p:ph type="body" sz="quarter" idx="13"/>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12" name="Metin Yer Tutucusu 3"/>
          <p:cNvSpPr>
            <a:spLocks noGrp="1"/>
          </p:cNvSpPr>
          <p:nvPr>
            <p:ph type="body" sz="half" idx="17"/>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3" name="Tarih Yer Tutucusu 2"/>
          <p:cNvSpPr>
            <a:spLocks noGrp="1"/>
          </p:cNvSpPr>
          <p:nvPr>
            <p:ph type="dt" sz="half" idx="10"/>
          </p:nvPr>
        </p:nvSpPr>
        <p:spPr/>
        <p:txBody>
          <a:bodyPr rtlCol="0"/>
          <a:lstStyle/>
          <a:p>
            <a:pPr rtl="0"/>
            <a:fld id="{871AF625-F9B2-4857-8B73-8EBDFB1F7C99}" type="datetime1">
              <a:rPr lang="tr-TR" noProof="0" smtClean="0"/>
              <a:t>5.02.2025</a:t>
            </a:fld>
            <a:endParaRPr lang="tr-TR" noProof="0"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Resim Sütunu">
    <p:spTree>
      <p:nvGrpSpPr>
        <p:cNvPr id="1" name=""/>
        <p:cNvGrpSpPr/>
        <p:nvPr/>
      </p:nvGrpSpPr>
      <p:grpSpPr>
        <a:xfrm>
          <a:off x="0" y="0"/>
          <a:ext cx="0" cy="0"/>
          <a:chOff x="0" y="0"/>
          <a:chExt cx="0" cy="0"/>
        </a:xfrm>
      </p:grpSpPr>
      <p:sp>
        <p:nvSpPr>
          <p:cNvPr id="30" name="Başlık 1"/>
          <p:cNvSpPr>
            <a:spLocks noGrp="1"/>
          </p:cNvSpPr>
          <p:nvPr>
            <p:ph type="title"/>
          </p:nvPr>
        </p:nvSpPr>
        <p:spPr>
          <a:xfrm>
            <a:off x="1141411" y="609600"/>
            <a:ext cx="9905999" cy="1905000"/>
          </a:xfrm>
        </p:spPr>
        <p:txBody>
          <a:bodyPr rtlCol="0"/>
          <a:lstStyle/>
          <a:p>
            <a:pPr rtl="0"/>
            <a:r>
              <a:rPr lang="tr-TR" noProof="0" smtClean="0"/>
              <a:t>Asıl başlık stili için tıklatın</a:t>
            </a:r>
            <a:endParaRPr lang="tr-TR" noProof="0" dirty="0"/>
          </a:p>
        </p:txBody>
      </p:sp>
      <p:sp>
        <p:nvSpPr>
          <p:cNvPr id="19" name="Metin Yer Tutucusu 2"/>
          <p:cNvSpPr>
            <a:spLocks noGrp="1"/>
          </p:cNvSpPr>
          <p:nvPr>
            <p:ph type="body" idx="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20" name="Resim Yer Tutucusu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tr-TR" noProof="0" smtClean="0"/>
              <a:t>Resim eklemek için simgeyi tıklatın</a:t>
            </a:r>
            <a:endParaRPr lang="tr-TR" noProof="0" dirty="0"/>
          </a:p>
        </p:txBody>
      </p:sp>
      <p:sp>
        <p:nvSpPr>
          <p:cNvPr id="21" name="Metin Yer Tutucusu 3"/>
          <p:cNvSpPr>
            <a:spLocks noGrp="1"/>
          </p:cNvSpPr>
          <p:nvPr>
            <p:ph type="body" sz="half" idx="18"/>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22" name="Metin Yer Tutucusu 4"/>
          <p:cNvSpPr>
            <a:spLocks noGrp="1"/>
          </p:cNvSpPr>
          <p:nvPr>
            <p:ph type="body" sz="quarter" idx="3"/>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23" name="Resim Yer Tutucusu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tr-TR" noProof="0" smtClean="0"/>
              <a:t>Resim eklemek için simgeyi tıklatın</a:t>
            </a:r>
            <a:endParaRPr lang="tr-TR" noProof="0" dirty="0"/>
          </a:p>
        </p:txBody>
      </p:sp>
      <p:sp>
        <p:nvSpPr>
          <p:cNvPr id="24" name="Metin Yer Tutucusu 3"/>
          <p:cNvSpPr>
            <a:spLocks noGrp="1"/>
          </p:cNvSpPr>
          <p:nvPr>
            <p:ph type="body" sz="half" idx="19"/>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25" name="Metin Yer Tutucusu 4"/>
          <p:cNvSpPr>
            <a:spLocks noGrp="1"/>
          </p:cNvSpPr>
          <p:nvPr>
            <p:ph type="body" sz="quarter" idx="13"/>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26" name="Resim Yer Tutucusu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tr-TR" noProof="0" smtClean="0"/>
              <a:t>Resim eklemek için simgeyi tıklatın</a:t>
            </a:r>
            <a:endParaRPr lang="tr-TR" noProof="0" dirty="0"/>
          </a:p>
        </p:txBody>
      </p:sp>
      <p:sp>
        <p:nvSpPr>
          <p:cNvPr id="27" name="Metin Yer Tutucusu 3"/>
          <p:cNvSpPr>
            <a:spLocks noGrp="1"/>
          </p:cNvSpPr>
          <p:nvPr>
            <p:ph type="body" sz="half" idx="20"/>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tr-TR" noProof="0" smtClean="0"/>
              <a:t>Asıl metin stillerini düzenle</a:t>
            </a:r>
          </a:p>
        </p:txBody>
      </p:sp>
      <p:sp>
        <p:nvSpPr>
          <p:cNvPr id="3" name="Tarih Yer Tutucusu 2"/>
          <p:cNvSpPr>
            <a:spLocks noGrp="1"/>
          </p:cNvSpPr>
          <p:nvPr>
            <p:ph type="dt" sz="half" idx="10"/>
          </p:nvPr>
        </p:nvSpPr>
        <p:spPr/>
        <p:txBody>
          <a:bodyPr rtlCol="0"/>
          <a:lstStyle/>
          <a:p>
            <a:pPr rtl="0"/>
            <a:fld id="{53CD61D4-DC9A-4A8A-9314-1A34FF9D3AC6}" type="datetime1">
              <a:rPr lang="tr-TR" noProof="0" smtClean="0"/>
              <a:t>5.02.2025</a:t>
            </a:fld>
            <a:endParaRPr lang="tr-TR" noProof="0"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smtClean="0"/>
              <a:t>Asıl başlık stili için tıklatın</a:t>
            </a:r>
            <a:endParaRPr lang="tr-TR" noProof="0" dirty="0"/>
          </a:p>
        </p:txBody>
      </p:sp>
      <p:sp>
        <p:nvSpPr>
          <p:cNvPr id="3" name="Dikey Metin Yer Tutucusu 2"/>
          <p:cNvSpPr>
            <a:spLocks noGrp="1"/>
          </p:cNvSpPr>
          <p:nvPr>
            <p:ph type="body" orient="vert" idx="1"/>
          </p:nvPr>
        </p:nvSpPr>
        <p:spPr/>
        <p:txBody>
          <a:bodyPr vert="eaVert" rtlCol="0" anchor="t"/>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Tarih Yer Tutucusu 3"/>
          <p:cNvSpPr>
            <a:spLocks noGrp="1"/>
          </p:cNvSpPr>
          <p:nvPr>
            <p:ph type="dt" sz="half" idx="10"/>
          </p:nvPr>
        </p:nvSpPr>
        <p:spPr/>
        <p:txBody>
          <a:bodyPr rtlCol="0"/>
          <a:lstStyle/>
          <a:p>
            <a:pPr rtl="0"/>
            <a:fld id="{30A430F7-54C0-4F28-ABEF-0B4C0E760302}" type="datetime1">
              <a:rPr lang="tr-TR" noProof="0" smtClean="0"/>
              <a:t>5.02.2025</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p:cNvSpPr>
            <a:spLocks noGrp="1"/>
          </p:cNvSpPr>
          <p:nvPr>
            <p:ph type="title" orient="vert"/>
          </p:nvPr>
        </p:nvSpPr>
        <p:spPr>
          <a:xfrm>
            <a:off x="9042400" y="609599"/>
            <a:ext cx="2005011" cy="5181601"/>
          </a:xfrm>
        </p:spPr>
        <p:txBody>
          <a:bodyPr vert="eaVert" rtlCol="0"/>
          <a:lstStyle/>
          <a:p>
            <a:pPr rtl="0"/>
            <a:r>
              <a:rPr lang="tr-TR" noProof="0" smtClean="0"/>
              <a:t>Asıl başlık stili için tıklatın</a:t>
            </a:r>
            <a:endParaRPr lang="tr-TR" noProof="0" dirty="0"/>
          </a:p>
        </p:txBody>
      </p:sp>
      <p:sp>
        <p:nvSpPr>
          <p:cNvPr id="3" name="Dikey Metin Yer Tutucusu 2"/>
          <p:cNvSpPr>
            <a:spLocks noGrp="1"/>
          </p:cNvSpPr>
          <p:nvPr>
            <p:ph type="body" orient="vert" idx="1"/>
          </p:nvPr>
        </p:nvSpPr>
        <p:spPr>
          <a:xfrm>
            <a:off x="1141410" y="609599"/>
            <a:ext cx="7748590" cy="5181601"/>
          </a:xfrm>
        </p:spPr>
        <p:txBody>
          <a:bodyPr vert="eaVert"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Tarih Yer Tutucusu 3"/>
          <p:cNvSpPr>
            <a:spLocks noGrp="1"/>
          </p:cNvSpPr>
          <p:nvPr>
            <p:ph type="dt" sz="half" idx="10"/>
          </p:nvPr>
        </p:nvSpPr>
        <p:spPr/>
        <p:txBody>
          <a:bodyPr rtlCol="0"/>
          <a:lstStyle/>
          <a:p>
            <a:pPr rtl="0"/>
            <a:fld id="{CBECE4CF-83DD-4766-9618-D39DE5733410}" type="datetime1">
              <a:rPr lang="tr-TR" noProof="0" smtClean="0"/>
              <a:t>5.02.2025</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smtClean="0"/>
              <a:t>Asıl başlık stili için tıklatın</a:t>
            </a:r>
            <a:endParaRPr lang="tr-TR" noProof="0" dirty="0"/>
          </a:p>
        </p:txBody>
      </p:sp>
      <p:sp>
        <p:nvSpPr>
          <p:cNvPr id="3" name="İçerik Yer Tutucusu 2"/>
          <p:cNvSpPr>
            <a:spLocks noGrp="1"/>
          </p:cNvSpPr>
          <p:nvPr>
            <p:ph idx="1"/>
          </p:nvPr>
        </p:nvSpPr>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Tarih Yer Tutucusu 3"/>
          <p:cNvSpPr>
            <a:spLocks noGrp="1"/>
          </p:cNvSpPr>
          <p:nvPr>
            <p:ph type="dt" sz="half" idx="10"/>
          </p:nvPr>
        </p:nvSpPr>
        <p:spPr/>
        <p:txBody>
          <a:bodyPr rtlCol="0"/>
          <a:lstStyle/>
          <a:p>
            <a:pPr rtl="0"/>
            <a:fld id="{AB44AE5B-55C8-466F-8992-D1387CC34B71}" type="datetime1">
              <a:rPr lang="tr-TR" noProof="0" smtClean="0"/>
              <a:t>5.02.2025</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p:cNvSpPr>
            <a:spLocks noGrp="1"/>
          </p:cNvSpPr>
          <p:nvPr>
            <p:ph type="title"/>
          </p:nvPr>
        </p:nvSpPr>
        <p:spPr>
          <a:xfrm>
            <a:off x="1141411" y="1419226"/>
            <a:ext cx="9906000" cy="2852737"/>
          </a:xfrm>
        </p:spPr>
        <p:txBody>
          <a:bodyPr rtlCol="0" anchor="b">
            <a:normAutofit/>
          </a:bodyPr>
          <a:lstStyle>
            <a:lvl1pPr>
              <a:defRPr sz="3600"/>
            </a:lvl1pPr>
          </a:lstStyle>
          <a:p>
            <a:pPr rtl="0"/>
            <a:r>
              <a:rPr lang="tr-TR" noProof="0" smtClean="0"/>
              <a:t>Asıl başlık stili için tıklatın</a:t>
            </a:r>
            <a:endParaRPr lang="tr-TR" noProof="0" dirty="0"/>
          </a:p>
        </p:txBody>
      </p:sp>
      <p:sp>
        <p:nvSpPr>
          <p:cNvPr id="3" name="Metin Yer Tutucusu 2"/>
          <p:cNvSpPr>
            <a:spLocks noGrp="1"/>
          </p:cNvSpPr>
          <p:nvPr>
            <p:ph type="body" idx="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tr-TR" noProof="0" smtClean="0"/>
              <a:t>Asıl metin stillerini düzenle</a:t>
            </a:r>
          </a:p>
        </p:txBody>
      </p:sp>
      <p:sp>
        <p:nvSpPr>
          <p:cNvPr id="4" name="Tarih Yer Tutucusu 3"/>
          <p:cNvSpPr>
            <a:spLocks noGrp="1"/>
          </p:cNvSpPr>
          <p:nvPr>
            <p:ph type="dt" sz="half" idx="10"/>
          </p:nvPr>
        </p:nvSpPr>
        <p:spPr/>
        <p:txBody>
          <a:bodyPr rtlCol="0"/>
          <a:lstStyle/>
          <a:p>
            <a:pPr rtl="0"/>
            <a:fld id="{E4A3BEF6-4673-44EF-A9AD-0692BD37927E}" type="datetime1">
              <a:rPr lang="tr-TR" noProof="0" smtClean="0"/>
              <a:t>5.02.2025</a:t>
            </a:fld>
            <a:endParaRPr lang="tr-TR" noProof="0" dirty="0"/>
          </a:p>
        </p:txBody>
      </p:sp>
      <p:sp>
        <p:nvSpPr>
          <p:cNvPr id="5" name="Alt Bilgi Yer Tutucusu 4"/>
          <p:cNvSpPr>
            <a:spLocks noGrp="1"/>
          </p:cNvSpPr>
          <p:nvPr>
            <p:ph type="ftr" sz="quarter" idx="11"/>
          </p:nvPr>
        </p:nvSpPr>
        <p:spPr/>
        <p:txBody>
          <a:bodyPr rtlCol="0"/>
          <a:lstStyle/>
          <a:p>
            <a:pPr rtl="0"/>
            <a:endParaRPr lang="tr-TR" noProof="0" dirty="0"/>
          </a:p>
        </p:txBody>
      </p:sp>
      <p:sp>
        <p:nvSpPr>
          <p:cNvPr id="6" name="Slayt Numarası Yer Tutucusu 5"/>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smtClean="0"/>
              <a:t>Asıl başlık stili için tıklatın</a:t>
            </a:r>
            <a:endParaRPr lang="tr-TR" noProof="0" dirty="0"/>
          </a:p>
        </p:txBody>
      </p:sp>
      <p:sp>
        <p:nvSpPr>
          <p:cNvPr id="3" name="İçerik Yer Tutucusu 2"/>
          <p:cNvSpPr>
            <a:spLocks noGrp="1"/>
          </p:cNvSpPr>
          <p:nvPr>
            <p:ph sz="half" idx="1"/>
          </p:nvPr>
        </p:nvSpPr>
        <p:spPr>
          <a:xfrm>
            <a:off x="1141410" y="2249486"/>
            <a:ext cx="4878389" cy="3541714"/>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İçerik Yer Tutucusu 3"/>
          <p:cNvSpPr>
            <a:spLocks noGrp="1"/>
          </p:cNvSpPr>
          <p:nvPr>
            <p:ph sz="half" idx="2"/>
          </p:nvPr>
        </p:nvSpPr>
        <p:spPr>
          <a:xfrm>
            <a:off x="6172200" y="2249486"/>
            <a:ext cx="4875211" cy="3541714"/>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5" name="Tarih Yer Tutucusu 4"/>
          <p:cNvSpPr>
            <a:spLocks noGrp="1"/>
          </p:cNvSpPr>
          <p:nvPr>
            <p:ph type="dt" sz="half" idx="10"/>
          </p:nvPr>
        </p:nvSpPr>
        <p:spPr/>
        <p:txBody>
          <a:bodyPr rtlCol="0"/>
          <a:lstStyle/>
          <a:p>
            <a:pPr rtl="0"/>
            <a:fld id="{EE6FE450-3C24-467E-AAAD-41B2C16223B6}" type="datetime1">
              <a:rPr lang="tr-TR" noProof="0" smtClean="0"/>
              <a:t>5.02.2025</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p:cNvSpPr>
            <a:spLocks noGrp="1"/>
          </p:cNvSpPr>
          <p:nvPr>
            <p:ph type="title"/>
          </p:nvPr>
        </p:nvSpPr>
        <p:spPr>
          <a:xfrm>
            <a:off x="1141411" y="619126"/>
            <a:ext cx="9906000" cy="1477961"/>
          </a:xfrm>
        </p:spPr>
        <p:txBody>
          <a:bodyPr rtlCol="0"/>
          <a:lstStyle/>
          <a:p>
            <a:pPr rtl="0"/>
            <a:r>
              <a:rPr lang="tr-TR" noProof="0" smtClean="0"/>
              <a:t>Asıl başlık stili için tıklatın</a:t>
            </a:r>
            <a:endParaRPr lang="tr-TR" noProof="0" dirty="0"/>
          </a:p>
        </p:txBody>
      </p:sp>
      <p:sp>
        <p:nvSpPr>
          <p:cNvPr id="3" name="Metin Yer Tutucusu 2"/>
          <p:cNvSpPr>
            <a:spLocks noGrp="1"/>
          </p:cNvSpPr>
          <p:nvPr>
            <p:ph type="body" idx="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4" name="İçerik Yer Tutucusu 3"/>
          <p:cNvSpPr>
            <a:spLocks noGrp="1"/>
          </p:cNvSpPr>
          <p:nvPr>
            <p:ph sz="half" idx="2"/>
          </p:nvPr>
        </p:nvSpPr>
        <p:spPr>
          <a:xfrm>
            <a:off x="1141410" y="3073397"/>
            <a:ext cx="4878391" cy="2717801"/>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5" name="Metin Yer Tutucusu 4"/>
          <p:cNvSpPr>
            <a:spLocks noGrp="1"/>
          </p:cNvSpPr>
          <p:nvPr>
            <p:ph type="body" sz="quarter" idx="3"/>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tr-TR" noProof="0" smtClean="0"/>
              <a:t>Asıl metin stillerini düzenle</a:t>
            </a:r>
          </a:p>
        </p:txBody>
      </p:sp>
      <p:sp>
        <p:nvSpPr>
          <p:cNvPr id="6" name="İçerik Yer Tutucusu 5"/>
          <p:cNvSpPr>
            <a:spLocks noGrp="1"/>
          </p:cNvSpPr>
          <p:nvPr>
            <p:ph sz="quarter" idx="4"/>
          </p:nvPr>
        </p:nvSpPr>
        <p:spPr>
          <a:xfrm>
            <a:off x="6172200" y="3073397"/>
            <a:ext cx="4875210" cy="2717801"/>
          </a:xfrm>
        </p:spPr>
        <p:txBody>
          <a:bodyPr rtlCol="0"/>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7" name="Tarih Yer Tutucusu 6"/>
          <p:cNvSpPr>
            <a:spLocks noGrp="1"/>
          </p:cNvSpPr>
          <p:nvPr>
            <p:ph type="dt" sz="half" idx="10"/>
          </p:nvPr>
        </p:nvSpPr>
        <p:spPr/>
        <p:txBody>
          <a:bodyPr rtlCol="0"/>
          <a:lstStyle/>
          <a:p>
            <a:pPr rtl="0"/>
            <a:fld id="{B8DF9B10-79D2-4361-B2A8-9F27C5DC3069}" type="datetime1">
              <a:rPr lang="tr-TR" noProof="0" smtClean="0"/>
              <a:t>5.02.2025</a:t>
            </a:fld>
            <a:endParaRPr lang="tr-TR" noProof="0" dirty="0"/>
          </a:p>
        </p:txBody>
      </p:sp>
      <p:sp>
        <p:nvSpPr>
          <p:cNvPr id="8" name="Alt Bilgi Yer Tutucusu 7"/>
          <p:cNvSpPr>
            <a:spLocks noGrp="1"/>
          </p:cNvSpPr>
          <p:nvPr>
            <p:ph type="ftr" sz="quarter" idx="11"/>
          </p:nvPr>
        </p:nvSpPr>
        <p:spPr/>
        <p:txBody>
          <a:bodyPr rtlCol="0"/>
          <a:lstStyle/>
          <a:p>
            <a:pPr rtl="0"/>
            <a:endParaRPr lang="tr-TR" noProof="0" dirty="0"/>
          </a:p>
        </p:txBody>
      </p:sp>
      <p:sp>
        <p:nvSpPr>
          <p:cNvPr id="9" name="Slayt Numarası Yer Tutucusu 8"/>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p:cNvSpPr>
            <a:spLocks noGrp="1"/>
          </p:cNvSpPr>
          <p:nvPr>
            <p:ph type="title"/>
          </p:nvPr>
        </p:nvSpPr>
        <p:spPr/>
        <p:txBody>
          <a:bodyPr rtlCol="0"/>
          <a:lstStyle/>
          <a:p>
            <a:pPr rtl="0"/>
            <a:r>
              <a:rPr lang="tr-TR" noProof="0" smtClean="0"/>
              <a:t>Asıl başlık stili için tıklatın</a:t>
            </a:r>
            <a:endParaRPr lang="tr-TR" noProof="0" dirty="0"/>
          </a:p>
        </p:txBody>
      </p:sp>
      <p:sp>
        <p:nvSpPr>
          <p:cNvPr id="3" name="Tarih Yer Tutucusu 2"/>
          <p:cNvSpPr>
            <a:spLocks noGrp="1"/>
          </p:cNvSpPr>
          <p:nvPr>
            <p:ph type="dt" sz="half" idx="10"/>
          </p:nvPr>
        </p:nvSpPr>
        <p:spPr/>
        <p:txBody>
          <a:bodyPr rtlCol="0"/>
          <a:lstStyle/>
          <a:p>
            <a:pPr rtl="0"/>
            <a:fld id="{74AC7F0E-DF4A-466E-B5C5-A25D8ADBBFC4}" type="datetime1">
              <a:rPr lang="tr-TR" noProof="0" smtClean="0"/>
              <a:t>5.02.2025</a:t>
            </a:fld>
            <a:endParaRPr lang="tr-TR" noProof="0" dirty="0"/>
          </a:p>
        </p:txBody>
      </p:sp>
      <p:sp>
        <p:nvSpPr>
          <p:cNvPr id="4" name="Alt Bilgi Yer Tutucusu 3"/>
          <p:cNvSpPr>
            <a:spLocks noGrp="1"/>
          </p:cNvSpPr>
          <p:nvPr>
            <p:ph type="ftr" sz="quarter" idx="11"/>
          </p:nvPr>
        </p:nvSpPr>
        <p:spPr/>
        <p:txBody>
          <a:bodyPr rtlCol="0"/>
          <a:lstStyle/>
          <a:p>
            <a:pPr rtl="0"/>
            <a:endParaRPr lang="tr-TR" noProof="0" dirty="0"/>
          </a:p>
        </p:txBody>
      </p:sp>
      <p:sp>
        <p:nvSpPr>
          <p:cNvPr id="5" name="Slayt Numarası Yer Tutucusu 4"/>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Tarih Yer Tutucusu 1"/>
          <p:cNvSpPr>
            <a:spLocks noGrp="1"/>
          </p:cNvSpPr>
          <p:nvPr>
            <p:ph type="dt" sz="half" idx="10"/>
          </p:nvPr>
        </p:nvSpPr>
        <p:spPr/>
        <p:txBody>
          <a:bodyPr rtlCol="0"/>
          <a:lstStyle/>
          <a:p>
            <a:pPr rtl="0"/>
            <a:fld id="{28D63B07-3834-4991-AA67-CB07862EFAB4}" type="datetime1">
              <a:rPr lang="tr-TR" noProof="0" smtClean="0"/>
              <a:t>5.02.2025</a:t>
            </a:fld>
            <a:endParaRPr lang="tr-TR" noProof="0" dirty="0"/>
          </a:p>
        </p:txBody>
      </p:sp>
      <p:sp>
        <p:nvSpPr>
          <p:cNvPr id="3" name="Alt Bilgi Yer Tutucusu 2"/>
          <p:cNvSpPr>
            <a:spLocks noGrp="1"/>
          </p:cNvSpPr>
          <p:nvPr>
            <p:ph type="ftr" sz="quarter" idx="11"/>
          </p:nvPr>
        </p:nvSpPr>
        <p:spPr/>
        <p:txBody>
          <a:bodyPr rtlCol="0"/>
          <a:lstStyle/>
          <a:p>
            <a:pPr rtl="0"/>
            <a:endParaRPr lang="tr-TR" noProof="0" dirty="0"/>
          </a:p>
        </p:txBody>
      </p:sp>
      <p:sp>
        <p:nvSpPr>
          <p:cNvPr id="4" name="Slayt Numarası Yer Tutucusu 3"/>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Resim Yazılı İçerik">
    <p:spTree>
      <p:nvGrpSpPr>
        <p:cNvPr id="1" name=""/>
        <p:cNvGrpSpPr/>
        <p:nvPr/>
      </p:nvGrpSpPr>
      <p:grpSpPr>
        <a:xfrm>
          <a:off x="0" y="0"/>
          <a:ext cx="0" cy="0"/>
          <a:chOff x="0" y="0"/>
          <a:chExt cx="0" cy="0"/>
        </a:xfrm>
      </p:grpSpPr>
      <p:sp>
        <p:nvSpPr>
          <p:cNvPr id="2" name="Başlık 1"/>
          <p:cNvSpPr>
            <a:spLocks noGrp="1"/>
          </p:cNvSpPr>
          <p:nvPr>
            <p:ph type="title"/>
          </p:nvPr>
        </p:nvSpPr>
        <p:spPr>
          <a:xfrm>
            <a:off x="1146705" y="609601"/>
            <a:ext cx="3856037" cy="1639884"/>
          </a:xfrm>
        </p:spPr>
        <p:txBody>
          <a:bodyPr rtlCol="0" anchor="b"/>
          <a:lstStyle>
            <a:lvl1pPr>
              <a:defRPr sz="3200"/>
            </a:lvl1pPr>
          </a:lstStyle>
          <a:p>
            <a:pPr rtl="0"/>
            <a:r>
              <a:rPr lang="tr-TR" noProof="0" smtClean="0"/>
              <a:t>Asıl başlık stili için tıklatın</a:t>
            </a:r>
            <a:endParaRPr lang="tr-TR" noProof="0" dirty="0"/>
          </a:p>
        </p:txBody>
      </p:sp>
      <p:sp>
        <p:nvSpPr>
          <p:cNvPr id="3" name="İçerik Yer Tutucusu 2"/>
          <p:cNvSpPr>
            <a:spLocks noGrp="1"/>
          </p:cNvSpPr>
          <p:nvPr>
            <p:ph idx="1"/>
          </p:nvPr>
        </p:nvSpPr>
        <p:spPr>
          <a:xfrm>
            <a:off x="5156200" y="592666"/>
            <a:ext cx="5891209" cy="5198534"/>
          </a:xfrm>
        </p:spPr>
        <p:txBody>
          <a:bodyPr rtlCol="0" anchor="ctr"/>
          <a:lstStyle/>
          <a:p>
            <a:pPr lvl="0" rtl="0"/>
            <a:r>
              <a:rPr lang="tr-TR" noProof="0" smtClean="0"/>
              <a:t>Asıl metin stillerini düzenle</a:t>
            </a:r>
          </a:p>
          <a:p>
            <a:pPr lvl="1" rtl="0"/>
            <a:r>
              <a:rPr lang="tr-TR" noProof="0" smtClean="0"/>
              <a:t>İkinci düzey</a:t>
            </a:r>
          </a:p>
          <a:p>
            <a:pPr lvl="2" rtl="0"/>
            <a:r>
              <a:rPr lang="tr-TR" noProof="0" smtClean="0"/>
              <a:t>Üçüncü düzey</a:t>
            </a:r>
          </a:p>
          <a:p>
            <a:pPr lvl="3" rtl="0"/>
            <a:r>
              <a:rPr lang="tr-TR" noProof="0" smtClean="0"/>
              <a:t>Dördüncü düzey</a:t>
            </a:r>
          </a:p>
          <a:p>
            <a:pPr lvl="4" rtl="0"/>
            <a:r>
              <a:rPr lang="tr-TR" noProof="0" smtClean="0"/>
              <a:t>Beşinci düzey</a:t>
            </a:r>
            <a:endParaRPr lang="tr-TR" noProof="0" dirty="0"/>
          </a:p>
        </p:txBody>
      </p:sp>
      <p:sp>
        <p:nvSpPr>
          <p:cNvPr id="4" name="Metin Yer Tutucusu 3"/>
          <p:cNvSpPr>
            <a:spLocks noGrp="1"/>
          </p:cNvSpPr>
          <p:nvPr>
            <p:ph type="body" sz="half" idx="2"/>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B32BFC7F-FA3B-4958-AC0C-90FD95EC1216}" type="datetime1">
              <a:rPr lang="tr-TR" noProof="0" smtClean="0"/>
              <a:t>5.02.2025</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Resim Yazılı Resim">
    <p:spTree>
      <p:nvGrpSpPr>
        <p:cNvPr id="1" name=""/>
        <p:cNvGrpSpPr/>
        <p:nvPr/>
      </p:nvGrpSpPr>
      <p:grpSpPr>
        <a:xfrm>
          <a:off x="0" y="0"/>
          <a:ext cx="0" cy="0"/>
          <a:chOff x="0" y="0"/>
          <a:chExt cx="0" cy="0"/>
        </a:xfrm>
      </p:grpSpPr>
      <p:sp>
        <p:nvSpPr>
          <p:cNvPr id="2" name="Başlık 1"/>
          <p:cNvSpPr>
            <a:spLocks noGrp="1"/>
          </p:cNvSpPr>
          <p:nvPr>
            <p:ph type="title"/>
          </p:nvPr>
        </p:nvSpPr>
        <p:spPr>
          <a:xfrm>
            <a:off x="1141413" y="609600"/>
            <a:ext cx="5934508" cy="1639886"/>
          </a:xfrm>
        </p:spPr>
        <p:txBody>
          <a:bodyPr rtlCol="0" anchor="b"/>
          <a:lstStyle>
            <a:lvl1pPr>
              <a:defRPr sz="3200"/>
            </a:lvl1pPr>
          </a:lstStyle>
          <a:p>
            <a:pPr rtl="0"/>
            <a:r>
              <a:rPr lang="tr-TR" noProof="0" smtClean="0"/>
              <a:t>Asıl başlık stili için tıklatın</a:t>
            </a:r>
            <a:endParaRPr lang="tr-TR" noProof="0" dirty="0"/>
          </a:p>
        </p:txBody>
      </p:sp>
      <p:sp>
        <p:nvSpPr>
          <p:cNvPr id="3" name="Resim Yer Tutucusu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tr-TR" noProof="0" smtClean="0"/>
              <a:t>Resim eklemek için simgeyi tıklatın</a:t>
            </a:r>
            <a:endParaRPr lang="tr-TR" noProof="0" dirty="0"/>
          </a:p>
        </p:txBody>
      </p:sp>
      <p:sp>
        <p:nvSpPr>
          <p:cNvPr id="4" name="Metin Yer Tutucusu 3"/>
          <p:cNvSpPr>
            <a:spLocks noGrp="1"/>
          </p:cNvSpPr>
          <p:nvPr>
            <p:ph type="body" sz="half" idx="2"/>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tr-TR" noProof="0" smtClean="0"/>
              <a:t>Asıl metin stillerini düzenle</a:t>
            </a:r>
          </a:p>
        </p:txBody>
      </p:sp>
      <p:sp>
        <p:nvSpPr>
          <p:cNvPr id="5" name="Tarih Yer Tutucusu 4"/>
          <p:cNvSpPr>
            <a:spLocks noGrp="1"/>
          </p:cNvSpPr>
          <p:nvPr>
            <p:ph type="dt" sz="half" idx="10"/>
          </p:nvPr>
        </p:nvSpPr>
        <p:spPr/>
        <p:txBody>
          <a:bodyPr rtlCol="0"/>
          <a:lstStyle/>
          <a:p>
            <a:pPr rtl="0"/>
            <a:fld id="{3A3B1763-7E70-4165-A2E8-8753C58AC4BC}" type="datetime1">
              <a:rPr lang="tr-TR" noProof="0" smtClean="0"/>
              <a:t>5.02.2025</a:t>
            </a:fld>
            <a:endParaRPr lang="tr-TR" noProof="0" dirty="0"/>
          </a:p>
        </p:txBody>
      </p:sp>
      <p:sp>
        <p:nvSpPr>
          <p:cNvPr id="6" name="Alt Bilgi Yer Tutucusu 5"/>
          <p:cNvSpPr>
            <a:spLocks noGrp="1"/>
          </p:cNvSpPr>
          <p:nvPr>
            <p:ph type="ftr" sz="quarter" idx="11"/>
          </p:nvPr>
        </p:nvSpPr>
        <p:spPr/>
        <p:txBody>
          <a:bodyPr rtlCol="0"/>
          <a:lstStyle/>
          <a:p>
            <a:pPr rtl="0"/>
            <a:endParaRPr lang="tr-TR" noProof="0" dirty="0"/>
          </a:p>
        </p:txBody>
      </p:sp>
      <p:sp>
        <p:nvSpPr>
          <p:cNvPr id="7" name="Slayt Numarası Yer Tutucusu 6"/>
          <p:cNvSpPr>
            <a:spLocks noGrp="1"/>
          </p:cNvSpPr>
          <p:nvPr>
            <p:ph type="sldNum" sz="quarter" idx="12"/>
          </p:nvPr>
        </p:nvSpPr>
        <p:spPr/>
        <p:txBody>
          <a:bodyPr rtlCol="0"/>
          <a:lstStyle/>
          <a:p>
            <a:pPr rtl="0"/>
            <a:fld id="{6D22F896-40B5-4ADD-8801-0D06FADFA095}" type="slidenum">
              <a:rPr lang="tr-TR" noProof="0" smtClean="0"/>
              <a:t>‹#›</a:t>
            </a:fld>
            <a:endParaRPr lang="tr-TR"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Resim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up 7"/>
          <p:cNvGrpSpPr/>
          <p:nvPr/>
        </p:nvGrpSpPr>
        <p:grpSpPr>
          <a:xfrm>
            <a:off x="-14288" y="0"/>
            <a:ext cx="12053888" cy="6858001"/>
            <a:chOff x="-14288" y="0"/>
            <a:chExt cx="12053888" cy="6858001"/>
          </a:xfrm>
        </p:grpSpPr>
        <p:grpSp>
          <p:nvGrpSpPr>
            <p:cNvPr id="9" name="Gr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Dikdörtgen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Serbest Biçi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Serbest Biçi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Serbest Biçi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Serbest Biçi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Serbest Biçi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Serbest Biçi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Serbest Biçi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Serbest Biçi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Serbest Biçi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Serbest Biçi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Satır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Serbest Biçi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Serbest Biçi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Serbest Biçi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Serbest Biçi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Dikdörtgen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Serbest Biçi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Serbest Biçi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Serbest Biçi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Serbest Biçi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Serbest Biçi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Serbest Biçi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Serbest Biçi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Serbest Biçi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Serbest Biçi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Serbest Biçi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Serbest Biçi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Serbest Biçi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Serbest Biçi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Serbest Biçi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Serbest Biçi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Serbest Biçi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Serbest Biçi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Serbest Biçi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Serbest Biçi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Dikdörtgen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Başlık Yer Tutucusu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tr-TR" noProof="0" dirty="0"/>
          </a:p>
        </p:txBody>
      </p:sp>
      <p:sp>
        <p:nvSpPr>
          <p:cNvPr id="3" name="Metin Yer Tutucusu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tr-TR" noProof="0" dirty="0"/>
              <a:t>Asıl metin stillerini düzenlemek için tıklayın</a:t>
            </a:r>
          </a:p>
          <a:p>
            <a:pPr lvl="1" rtl="0"/>
            <a:r>
              <a:rPr lang="tr-TR" noProof="0" dirty="0"/>
              <a:t>İkinci düzey</a:t>
            </a:r>
          </a:p>
          <a:p>
            <a:pPr lvl="2" rtl="0"/>
            <a:r>
              <a:rPr lang="tr-TR" noProof="0" dirty="0"/>
              <a:t>Üçüncü düzey</a:t>
            </a:r>
          </a:p>
          <a:p>
            <a:pPr lvl="3" rtl="0"/>
            <a:r>
              <a:rPr lang="tr-TR" noProof="0" dirty="0"/>
              <a:t>Dördüncü düzey</a:t>
            </a:r>
          </a:p>
          <a:p>
            <a:pPr lvl="4" rtl="0"/>
            <a:r>
              <a:rPr lang="tr-TR" noProof="0" dirty="0"/>
              <a:t>Beşinci düzey</a:t>
            </a:r>
          </a:p>
        </p:txBody>
      </p:sp>
      <p:sp>
        <p:nvSpPr>
          <p:cNvPr id="4" name="Tarih Yer Tutucusu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801C5574-8160-43DA-A4FE-17962FE2B77D}" type="datetime1">
              <a:rPr lang="tr-TR" noProof="0" smtClean="0"/>
              <a:t>5.02.2025</a:t>
            </a:fld>
            <a:endParaRPr lang="tr-TR" noProof="0" dirty="0"/>
          </a:p>
        </p:txBody>
      </p:sp>
      <p:sp>
        <p:nvSpPr>
          <p:cNvPr id="5" name="Alt Bilgi Yer Tutucusu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tr-TR" noProof="0" dirty="0"/>
          </a:p>
        </p:txBody>
      </p:sp>
      <p:sp>
        <p:nvSpPr>
          <p:cNvPr id="6" name="Slayt Numarası Yer Tutucusu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tr-TR" noProof="0" smtClean="0"/>
              <a:pPr/>
              <a:t>‹#›</a:t>
            </a:fld>
            <a:endParaRPr lang="tr-TR" noProof="0"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up 76">
            <a:extLst>
              <a:ext uri="{FF2B5EF4-FFF2-40B4-BE49-F238E27FC236}">
                <a16:creationId xmlns:a16="http://schemas.microsoft.com/office/drawing/2014/main" id="{AD579530-1077-46B3-BD5C-81BB270A1D5B}"/>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Dikdörtgen 77">
              <a:extLst>
                <a:ext uri="{FF2B5EF4-FFF2-40B4-BE49-F238E27FC236}">
                  <a16:creationId xmlns:a16="http://schemas.microsoft.com/office/drawing/2014/main" id="{ACBB106A-B366-4349-B59F-E8FBDADD82A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pic>
          <p:nvPicPr>
            <p:cNvPr id="79" name="Resim 2">
              <a:extLst>
                <a:ext uri="{FF2B5EF4-FFF2-40B4-BE49-F238E27FC236}">
                  <a16:creationId xmlns:a16="http://schemas.microsoft.com/office/drawing/2014/main" id="{113FC03B-24E4-4A3F-9626-CC7F6356BC9E}"/>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5" name="Resim 4" descr="bir devre kartının yakından görüntüsü">
            <a:extLst>
              <a:ext uri="{FF2B5EF4-FFF2-40B4-BE49-F238E27FC236}">
                <a16:creationId xmlns:a16="http://schemas.microsoft.com/office/drawing/2014/main" id="{525AE681-57C0-4C44-9E88-A16CDA016EB3}"/>
              </a:ext>
            </a:extLst>
          </p:cNvPr>
          <p:cNvPicPr>
            <a:picLocks noChangeAspect="1"/>
          </p:cNvPicPr>
          <p:nvPr/>
        </p:nvPicPr>
        <p:blipFill rotWithShape="1">
          <a:blip r:embed="rId5">
            <a:alphaModFix amt="30000"/>
          </a:blip>
          <a:srcRect t="6504" b="9202"/>
          <a:stretch/>
        </p:blipFill>
        <p:spPr>
          <a:xfrm>
            <a:off x="0" y="31489"/>
            <a:ext cx="12188389" cy="6857990"/>
          </a:xfrm>
          <a:prstGeom prst="rect">
            <a:avLst/>
          </a:prstGeom>
        </p:spPr>
      </p:pic>
      <p:grpSp>
        <p:nvGrpSpPr>
          <p:cNvPr id="81" name="Grup 80">
            <a:extLst>
              <a:ext uri="{FF2B5EF4-FFF2-40B4-BE49-F238E27FC236}">
                <a16:creationId xmlns:a16="http://schemas.microsoft.com/office/drawing/2014/main" id="{83F79A5F-63B5-4802-B39B-BF0F89DDDA1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Yuvarlatılmış Çapraz Köşeli Dikdörtgen 7">
              <a:extLst>
                <a:ext uri="{FF2B5EF4-FFF2-40B4-BE49-F238E27FC236}">
                  <a16:creationId xmlns:a16="http://schemas.microsoft.com/office/drawing/2014/main" id="{00D14BF7-A799-4EDA-8C19-CED0B8EC523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tr-TR" dirty="0"/>
            </a:p>
          </p:txBody>
        </p:sp>
        <p:grpSp>
          <p:nvGrpSpPr>
            <p:cNvPr id="83" name="Grup 82">
              <a:extLst>
                <a:ext uri="{FF2B5EF4-FFF2-40B4-BE49-F238E27FC236}">
                  <a16:creationId xmlns:a16="http://schemas.microsoft.com/office/drawing/2014/main" id="{AF292344-73C8-4E53-85C0-8CDB23EB53B9}"/>
                </a:ext>
                <a:ext uri="{C183D7F6-B498-43B3-948B-1728B52AA6E4}">
                  <adec:decorative xmlns=""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Serbest Biçim 32">
                <a:extLst>
                  <a:ext uri="{FF2B5EF4-FFF2-40B4-BE49-F238E27FC236}">
                    <a16:creationId xmlns:a16="http://schemas.microsoft.com/office/drawing/2014/main" id="{4781E776-A0A7-4FB6-958B-8389BBA5697D}"/>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Serbest Biçim 33">
                <a:extLst>
                  <a:ext uri="{FF2B5EF4-FFF2-40B4-BE49-F238E27FC236}">
                    <a16:creationId xmlns:a16="http://schemas.microsoft.com/office/drawing/2014/main" id="{0F004D56-F177-45BC-8965-B72DB88A085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Serbest Biçim 34">
                <a:extLst>
                  <a:ext uri="{FF2B5EF4-FFF2-40B4-BE49-F238E27FC236}">
                    <a16:creationId xmlns:a16="http://schemas.microsoft.com/office/drawing/2014/main" id="{5F2F1F83-817B-4678-B0AE-8FFDC49FC82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Serbest Biçim 37">
                <a:extLst>
                  <a:ext uri="{FF2B5EF4-FFF2-40B4-BE49-F238E27FC236}">
                    <a16:creationId xmlns:a16="http://schemas.microsoft.com/office/drawing/2014/main" id="{F908EB47-32F4-4E82-BF56-FD25BB07474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Serbest Biçim 35">
                <a:extLst>
                  <a:ext uri="{FF2B5EF4-FFF2-40B4-BE49-F238E27FC236}">
                    <a16:creationId xmlns:a16="http://schemas.microsoft.com/office/drawing/2014/main" id="{0966000D-B975-4E8A-9BF2-EACF2164050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Serbest Biçim 36">
                <a:extLst>
                  <a:ext uri="{FF2B5EF4-FFF2-40B4-BE49-F238E27FC236}">
                    <a16:creationId xmlns:a16="http://schemas.microsoft.com/office/drawing/2014/main" id="{A9554499-6796-4AEE-B012-34A5B9A585A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Serbest Biçim 38">
                <a:extLst>
                  <a:ext uri="{FF2B5EF4-FFF2-40B4-BE49-F238E27FC236}">
                    <a16:creationId xmlns:a16="http://schemas.microsoft.com/office/drawing/2014/main" id="{9DD40864-34BD-491F-B591-180E7B32C12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Serbest Form 39">
                <a:extLst>
                  <a:ext uri="{FF2B5EF4-FFF2-40B4-BE49-F238E27FC236}">
                    <a16:creationId xmlns:a16="http://schemas.microsoft.com/office/drawing/2014/main" id="{2623F54C-4373-4D30-90DB-3129BDDF54AC}"/>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Serbest Biçim 40">
                <a:extLst>
                  <a:ext uri="{FF2B5EF4-FFF2-40B4-BE49-F238E27FC236}">
                    <a16:creationId xmlns:a16="http://schemas.microsoft.com/office/drawing/2014/main" id="{1FF42884-D4B2-462F-9FA7-4FA89253224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Dikdörtgen 41">
                <a:extLst>
                  <a:ext uri="{FF2B5EF4-FFF2-40B4-BE49-F238E27FC236}">
                    <a16:creationId xmlns:a16="http://schemas.microsoft.com/office/drawing/2014/main" id="{27F4D4BA-37F5-4D54-BDFF-733F621D5DB0}"/>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Serbest Biçim 32">
                <a:extLst>
                  <a:ext uri="{FF2B5EF4-FFF2-40B4-BE49-F238E27FC236}">
                    <a16:creationId xmlns:a16="http://schemas.microsoft.com/office/drawing/2014/main" id="{29E4A0E5-0441-4563-A947-12A5781105E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Serbest Biçim 33">
                <a:extLst>
                  <a:ext uri="{FF2B5EF4-FFF2-40B4-BE49-F238E27FC236}">
                    <a16:creationId xmlns:a16="http://schemas.microsoft.com/office/drawing/2014/main" id="{4A8D89B4-AD1B-410A-870B-1042E075A04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Serbest Biçim 34">
                <a:extLst>
                  <a:ext uri="{FF2B5EF4-FFF2-40B4-BE49-F238E27FC236}">
                    <a16:creationId xmlns:a16="http://schemas.microsoft.com/office/drawing/2014/main" id="{DFC54570-9F45-44E6-AC94-4B3192D44B2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Serbest Biçim 37">
                <a:extLst>
                  <a:ext uri="{FF2B5EF4-FFF2-40B4-BE49-F238E27FC236}">
                    <a16:creationId xmlns:a16="http://schemas.microsoft.com/office/drawing/2014/main" id="{A976F76C-4BBB-4CD4-9270-5E4E8802BF7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Serbest Biçim 35">
                <a:extLst>
                  <a:ext uri="{FF2B5EF4-FFF2-40B4-BE49-F238E27FC236}">
                    <a16:creationId xmlns:a16="http://schemas.microsoft.com/office/drawing/2014/main" id="{06081E5F-35E2-4E9E-A0DA-9E2F769C4CE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Serbest Biçim 36">
                <a:extLst>
                  <a:ext uri="{FF2B5EF4-FFF2-40B4-BE49-F238E27FC236}">
                    <a16:creationId xmlns:a16="http://schemas.microsoft.com/office/drawing/2014/main" id="{7B7B4F78-1391-433D-AAE5-0FA8B8EE1817}"/>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Serbest Biçim 38">
                <a:extLst>
                  <a:ext uri="{FF2B5EF4-FFF2-40B4-BE49-F238E27FC236}">
                    <a16:creationId xmlns:a16="http://schemas.microsoft.com/office/drawing/2014/main" id="{EF63F42B-29ED-4285-99D1-5FA657DA929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Serbest Biçim 39">
                <a:extLst>
                  <a:ext uri="{FF2B5EF4-FFF2-40B4-BE49-F238E27FC236}">
                    <a16:creationId xmlns:a16="http://schemas.microsoft.com/office/drawing/2014/main" id="{EB7A6053-A7CF-4785-B396-6F70D6EBE9BA}"/>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Serbest Biçim 40">
                <a:extLst>
                  <a:ext uri="{FF2B5EF4-FFF2-40B4-BE49-F238E27FC236}">
                    <a16:creationId xmlns:a16="http://schemas.microsoft.com/office/drawing/2014/main" id="{E6337518-A10D-47A5-BD86-6D1F3FAF3C9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Dikdörtgen 41">
                <a:extLst>
                  <a:ext uri="{FF2B5EF4-FFF2-40B4-BE49-F238E27FC236}">
                    <a16:creationId xmlns:a16="http://schemas.microsoft.com/office/drawing/2014/main" id="{7591C37F-6498-4992-992D-D413A84752D3}"/>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Başlık 1">
            <a:extLst>
              <a:ext uri="{FF2B5EF4-FFF2-40B4-BE49-F238E27FC236}">
                <a16:creationId xmlns:a16="http://schemas.microsoft.com/office/drawing/2014/main" id="{ED476017-D224-40AE-B921-67525450151A}"/>
              </a:ext>
            </a:extLst>
          </p:cNvPr>
          <p:cNvSpPr>
            <a:spLocks noGrp="1"/>
          </p:cNvSpPr>
          <p:nvPr>
            <p:ph type="ctrTitle"/>
          </p:nvPr>
        </p:nvSpPr>
        <p:spPr>
          <a:xfrm>
            <a:off x="2665194" y="1973444"/>
            <a:ext cx="6858000" cy="926653"/>
          </a:xfrm>
        </p:spPr>
        <p:txBody>
          <a:bodyPr rtlCol="0">
            <a:normAutofit/>
          </a:bodyPr>
          <a:lstStyle/>
          <a:p>
            <a:pPr algn="ctr"/>
            <a:r>
              <a:rPr lang="tr-TR" dirty="0" smtClean="0"/>
              <a:t>Yaz staj sunumu</a:t>
            </a:r>
            <a:endParaRPr lang="tr-TR" dirty="0"/>
          </a:p>
        </p:txBody>
      </p:sp>
      <p:sp>
        <p:nvSpPr>
          <p:cNvPr id="3" name="Alt Başlık 2">
            <a:extLst>
              <a:ext uri="{FF2B5EF4-FFF2-40B4-BE49-F238E27FC236}">
                <a16:creationId xmlns:a16="http://schemas.microsoft.com/office/drawing/2014/main" id="{51F013D4-CBD9-4FC1-AF91-2301A704488B}"/>
              </a:ext>
            </a:extLst>
          </p:cNvPr>
          <p:cNvSpPr>
            <a:spLocks noGrp="1"/>
          </p:cNvSpPr>
          <p:nvPr>
            <p:ph type="subTitle" idx="1"/>
          </p:nvPr>
        </p:nvSpPr>
        <p:spPr>
          <a:xfrm>
            <a:off x="2668057" y="2891772"/>
            <a:ext cx="6857999" cy="1635650"/>
          </a:xfrm>
        </p:spPr>
        <p:txBody>
          <a:bodyPr rtlCol="0">
            <a:normAutofit fontScale="92500" lnSpcReduction="20000"/>
          </a:bodyPr>
          <a:lstStyle/>
          <a:p>
            <a:pPr algn="ctr" rtl="0"/>
            <a:r>
              <a:rPr lang="tr-TR" dirty="0" smtClean="0"/>
              <a:t>Hazırlayan : Levent </a:t>
            </a:r>
            <a:r>
              <a:rPr lang="tr-TR" dirty="0" err="1" smtClean="0"/>
              <a:t>Elçiçek</a:t>
            </a:r>
            <a:endParaRPr lang="tr-TR" dirty="0" smtClean="0"/>
          </a:p>
          <a:p>
            <a:pPr algn="ctr" rtl="0"/>
            <a:r>
              <a:rPr lang="tr-TR" dirty="0" smtClean="0"/>
              <a:t>Numara : 210541043</a:t>
            </a:r>
          </a:p>
          <a:p>
            <a:pPr algn="ctr" rtl="0"/>
            <a:r>
              <a:rPr lang="tr-TR" dirty="0" smtClean="0"/>
              <a:t>Staj yapılan firma : İNOSENS </a:t>
            </a:r>
          </a:p>
          <a:p>
            <a:pPr algn="ctr" rtl="0"/>
            <a:r>
              <a:rPr lang="tr-TR" dirty="0" smtClean="0"/>
              <a:t>Staj YAPILAN ALAN : DERİN ÖĞRENME VE YAPAY ZEKA</a:t>
            </a:r>
          </a:p>
          <a:p>
            <a:pPr algn="ctr" rtl="0"/>
            <a:endParaRPr lang="tr-TR" dirty="0"/>
          </a:p>
        </p:txBody>
      </p:sp>
    </p:spTree>
    <p:extLst>
      <p:ext uri="{BB962C8B-B14F-4D97-AF65-F5344CB8AC3E}">
        <p14:creationId xmlns:p14="http://schemas.microsoft.com/office/powerpoint/2010/main" val="13371922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3"/>
          <a:stretch>
            <a:fillRect/>
          </a:stretch>
        </p:blipFill>
        <p:spPr>
          <a:xfrm>
            <a:off x="0" y="0"/>
            <a:ext cx="6517843" cy="3091382"/>
          </a:xfrm>
          <a:prstGeom prst="rect">
            <a:avLst/>
          </a:prstGeom>
        </p:spPr>
      </p:pic>
      <p:pic>
        <p:nvPicPr>
          <p:cNvPr id="8" name="Resim 7"/>
          <p:cNvPicPr>
            <a:picLocks noChangeAspect="1"/>
          </p:cNvPicPr>
          <p:nvPr/>
        </p:nvPicPr>
        <p:blipFill>
          <a:blip r:embed="rId4"/>
          <a:stretch>
            <a:fillRect/>
          </a:stretch>
        </p:blipFill>
        <p:spPr>
          <a:xfrm>
            <a:off x="5669280" y="3170122"/>
            <a:ext cx="6423074" cy="3552609"/>
          </a:xfrm>
          <a:prstGeom prst="rect">
            <a:avLst/>
          </a:prstGeom>
        </p:spPr>
      </p:pic>
    </p:spTree>
    <p:extLst>
      <p:ext uri="{BB962C8B-B14F-4D97-AF65-F5344CB8AC3E}">
        <p14:creationId xmlns:p14="http://schemas.microsoft.com/office/powerpoint/2010/main" val="23400923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6BCF94-F108-4D92-8C4F-CD9273947A31}"/>
              </a:ext>
            </a:extLst>
          </p:cNvPr>
          <p:cNvSpPr>
            <a:spLocks noGrp="1"/>
          </p:cNvSpPr>
          <p:nvPr>
            <p:ph type="title"/>
          </p:nvPr>
        </p:nvSpPr>
        <p:spPr>
          <a:xfrm>
            <a:off x="1828802" y="583347"/>
            <a:ext cx="9029700" cy="1478570"/>
          </a:xfrm>
        </p:spPr>
        <p:txBody>
          <a:bodyPr rtlCol="0">
            <a:normAutofit/>
          </a:bodyPr>
          <a:lstStyle/>
          <a:p>
            <a:pPr>
              <a:lnSpc>
                <a:spcPct val="110000"/>
              </a:lnSpc>
            </a:pPr>
            <a:r>
              <a:rPr lang="tr-TR" sz="3200" dirty="0" err="1"/>
              <a:t>Neural</a:t>
            </a:r>
            <a:r>
              <a:rPr lang="tr-TR" sz="3200" dirty="0"/>
              <a:t> </a:t>
            </a:r>
            <a:r>
              <a:rPr lang="tr-TR" sz="3200" dirty="0" smtClean="0"/>
              <a:t>Networks( SİNİR AĞLARI ) </a:t>
            </a:r>
            <a:r>
              <a:rPr lang="tr-TR" sz="3200" dirty="0" err="1"/>
              <a:t>And</a:t>
            </a:r>
            <a:r>
              <a:rPr lang="tr-TR" sz="3200" dirty="0"/>
              <a:t> CNN </a:t>
            </a:r>
          </a:p>
        </p:txBody>
      </p:sp>
      <p:sp>
        <p:nvSpPr>
          <p:cNvPr id="63" name="Başlık 1">
            <a:extLst>
              <a:ext uri="{FF2B5EF4-FFF2-40B4-BE49-F238E27FC236}">
                <a16:creationId xmlns:a16="http://schemas.microsoft.com/office/drawing/2014/main" id="{0A6BCF94-F108-4D92-8C4F-CD9273947A31}"/>
              </a:ext>
            </a:extLst>
          </p:cNvPr>
          <p:cNvSpPr txBox="1">
            <a:spLocks/>
          </p:cNvSpPr>
          <p:nvPr/>
        </p:nvSpPr>
        <p:spPr>
          <a:xfrm>
            <a:off x="1701371" y="2061917"/>
            <a:ext cx="4938140" cy="12026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3200" dirty="0" smtClean="0"/>
              <a:t> </a:t>
            </a:r>
            <a:r>
              <a:rPr lang="tr-TR" sz="2000" dirty="0" err="1" smtClean="0"/>
              <a:t>öğrenileN</a:t>
            </a:r>
            <a:r>
              <a:rPr lang="tr-TR" sz="2000" dirty="0" smtClean="0"/>
              <a:t> ve Kullanılan teknolojiler </a:t>
            </a:r>
            <a:endParaRPr lang="tr-TR" sz="2000" dirty="0"/>
          </a:p>
        </p:txBody>
      </p:sp>
      <p:sp>
        <p:nvSpPr>
          <p:cNvPr id="65" name="İçerik Yer Tutucusu 2">
            <a:extLst>
              <a:ext uri="{FF2B5EF4-FFF2-40B4-BE49-F238E27FC236}">
                <a16:creationId xmlns:a16="http://schemas.microsoft.com/office/drawing/2014/main" id="{78399AB7-9E36-4EAD-B44A-9E0CEA24AACE}"/>
              </a:ext>
            </a:extLst>
          </p:cNvPr>
          <p:cNvSpPr>
            <a:spLocks noGrp="1"/>
          </p:cNvSpPr>
          <p:nvPr>
            <p:ph idx="1"/>
          </p:nvPr>
        </p:nvSpPr>
        <p:spPr>
          <a:xfrm>
            <a:off x="1959278" y="3051434"/>
            <a:ext cx="3329471" cy="2805620"/>
          </a:xfrm>
        </p:spPr>
        <p:txBody>
          <a:bodyPr rtlCol="0">
            <a:normAutofit fontScale="92500" lnSpcReduction="20000"/>
          </a:bodyPr>
          <a:lstStyle/>
          <a:p>
            <a:pPr rtl="0">
              <a:lnSpc>
                <a:spcPct val="110000"/>
              </a:lnSpc>
            </a:pPr>
            <a:r>
              <a:rPr lang="tr-TR" sz="2100" dirty="0" err="1" smtClean="0"/>
              <a:t>opencv</a:t>
            </a:r>
            <a:endParaRPr lang="tr-TR" sz="2100" dirty="0" smtClean="0"/>
          </a:p>
          <a:p>
            <a:pPr rtl="0">
              <a:lnSpc>
                <a:spcPct val="110000"/>
              </a:lnSpc>
            </a:pPr>
            <a:r>
              <a:rPr lang="tr-TR" sz="2100" dirty="0" err="1" smtClean="0"/>
              <a:t>Deepface</a:t>
            </a:r>
            <a:endParaRPr lang="tr-TR" sz="2100" dirty="0" smtClean="0"/>
          </a:p>
          <a:p>
            <a:pPr rtl="0">
              <a:lnSpc>
                <a:spcPct val="110000"/>
              </a:lnSpc>
            </a:pPr>
            <a:r>
              <a:rPr lang="tr-TR" sz="2100" dirty="0" err="1" smtClean="0"/>
              <a:t>os</a:t>
            </a:r>
            <a:endParaRPr lang="tr-TR" sz="2100" dirty="0" smtClean="0"/>
          </a:p>
          <a:p>
            <a:pPr>
              <a:lnSpc>
                <a:spcPct val="110000"/>
              </a:lnSpc>
            </a:pPr>
            <a:r>
              <a:rPr lang="tr-TR" sz="2100" dirty="0" err="1"/>
              <a:t>tensorflow</a:t>
            </a:r>
            <a:r>
              <a:rPr lang="tr-TR" sz="2100" dirty="0"/>
              <a:t> </a:t>
            </a:r>
            <a:endParaRPr lang="tr-TR" sz="2100" dirty="0" smtClean="0"/>
          </a:p>
          <a:p>
            <a:pPr rtl="0">
              <a:lnSpc>
                <a:spcPct val="110000"/>
              </a:lnSpc>
            </a:pPr>
            <a:r>
              <a:rPr lang="tr-TR" sz="2100" dirty="0" err="1" smtClean="0"/>
              <a:t>Matplotlib</a:t>
            </a:r>
            <a:endParaRPr lang="tr-TR" sz="2100" dirty="0" smtClean="0"/>
          </a:p>
          <a:p>
            <a:pPr rtl="0">
              <a:lnSpc>
                <a:spcPct val="110000"/>
              </a:lnSpc>
            </a:pPr>
            <a:r>
              <a:rPr lang="tr-TR" sz="2100" dirty="0" err="1" smtClean="0"/>
              <a:t>Seaborn</a:t>
            </a:r>
            <a:endParaRPr lang="tr-TR" sz="2100" dirty="0" smtClean="0"/>
          </a:p>
          <a:p>
            <a:pPr rtl="0">
              <a:lnSpc>
                <a:spcPct val="110000"/>
              </a:lnSpc>
            </a:pPr>
            <a:r>
              <a:rPr lang="tr-TR" sz="2100" dirty="0" err="1" smtClean="0"/>
              <a:t>imghdr</a:t>
            </a:r>
            <a:endParaRPr lang="tr-TR" sz="2100" dirty="0" smtClean="0"/>
          </a:p>
          <a:p>
            <a:pPr rtl="0">
              <a:lnSpc>
                <a:spcPct val="110000"/>
              </a:lnSpc>
            </a:pPr>
            <a:endParaRPr lang="tr-TR" sz="1600" dirty="0" smtClean="0"/>
          </a:p>
          <a:p>
            <a:pPr rtl="0">
              <a:lnSpc>
                <a:spcPct val="110000"/>
              </a:lnSpc>
            </a:pPr>
            <a:endParaRPr lang="tr-TR" sz="1600" dirty="0" smtClean="0"/>
          </a:p>
        </p:txBody>
      </p:sp>
      <p:pic>
        <p:nvPicPr>
          <p:cNvPr id="5" name="Resi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8968" y="2133233"/>
            <a:ext cx="3675185" cy="4089290"/>
          </a:xfrm>
          <a:prstGeom prst="rect">
            <a:avLst/>
          </a:prstGeom>
        </p:spPr>
      </p:pic>
    </p:spTree>
    <p:extLst>
      <p:ext uri="{BB962C8B-B14F-4D97-AF65-F5344CB8AC3E}">
        <p14:creationId xmlns:p14="http://schemas.microsoft.com/office/powerpoint/2010/main" val="363738194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6BCF94-F108-4D92-8C4F-CD9273947A31}"/>
              </a:ext>
            </a:extLst>
          </p:cNvPr>
          <p:cNvSpPr>
            <a:spLocks noGrp="1"/>
          </p:cNvSpPr>
          <p:nvPr>
            <p:ph type="title"/>
          </p:nvPr>
        </p:nvSpPr>
        <p:spPr>
          <a:xfrm>
            <a:off x="3663080" y="444909"/>
            <a:ext cx="4249997" cy="1086521"/>
          </a:xfrm>
        </p:spPr>
        <p:txBody>
          <a:bodyPr rtlCol="0">
            <a:normAutofit/>
          </a:bodyPr>
          <a:lstStyle/>
          <a:p>
            <a:r>
              <a:rPr lang="tr-TR" sz="3200" dirty="0" err="1" smtClean="0"/>
              <a:t>İmage</a:t>
            </a:r>
            <a:r>
              <a:rPr lang="tr-TR" sz="3200" dirty="0" smtClean="0"/>
              <a:t> </a:t>
            </a:r>
            <a:r>
              <a:rPr lang="tr-TR" sz="3200" dirty="0" err="1" smtClean="0"/>
              <a:t>Classification</a:t>
            </a:r>
            <a:endParaRPr lang="tr-TR" sz="3200" dirty="0"/>
          </a:p>
        </p:txBody>
      </p:sp>
      <p:sp>
        <p:nvSpPr>
          <p:cNvPr id="6" name="Dikdörtgen 5"/>
          <p:cNvSpPr/>
          <p:nvPr/>
        </p:nvSpPr>
        <p:spPr>
          <a:xfrm>
            <a:off x="1359877" y="2594971"/>
            <a:ext cx="9296400" cy="1200329"/>
          </a:xfrm>
          <a:prstGeom prst="rect">
            <a:avLst/>
          </a:prstGeom>
        </p:spPr>
        <p:txBody>
          <a:bodyPr wrap="square">
            <a:spAutoFit/>
          </a:bodyPr>
          <a:lstStyle/>
          <a:p>
            <a:r>
              <a:rPr lang="tr-TR" dirty="0" err="1"/>
              <a:t>Facial</a:t>
            </a:r>
            <a:r>
              <a:rPr lang="tr-TR" dirty="0"/>
              <a:t> </a:t>
            </a:r>
            <a:r>
              <a:rPr lang="tr-TR" dirty="0" err="1"/>
              <a:t>Emotion</a:t>
            </a:r>
            <a:r>
              <a:rPr lang="tr-TR" dirty="0"/>
              <a:t> </a:t>
            </a:r>
            <a:r>
              <a:rPr lang="tr-TR" dirty="0" err="1"/>
              <a:t>Recognition</a:t>
            </a:r>
            <a:r>
              <a:rPr lang="tr-TR" dirty="0"/>
              <a:t> </a:t>
            </a:r>
            <a:r>
              <a:rPr lang="tr-TR" dirty="0" smtClean="0"/>
              <a:t>insanların </a:t>
            </a:r>
            <a:r>
              <a:rPr lang="tr-TR" dirty="0"/>
              <a:t>yüz ifadelerinden duygusal durumlarını belirleme teknolojisidir. Makine öğrenimi ve derin öğrenme teknikleri kullanılarak gerçekleştirilir</a:t>
            </a:r>
            <a:r>
              <a:rPr lang="tr-TR" dirty="0" smtClean="0"/>
              <a:t>.</a:t>
            </a:r>
          </a:p>
          <a:p>
            <a:endParaRPr lang="tr-TR" dirty="0"/>
          </a:p>
          <a:p>
            <a:endParaRPr lang="tr-TR" dirty="0"/>
          </a:p>
        </p:txBody>
      </p:sp>
      <p:sp>
        <p:nvSpPr>
          <p:cNvPr id="7" name="Dikdörtgen 6"/>
          <p:cNvSpPr/>
          <p:nvPr/>
        </p:nvSpPr>
        <p:spPr>
          <a:xfrm>
            <a:off x="1289538" y="1910784"/>
            <a:ext cx="4692054" cy="584775"/>
          </a:xfrm>
          <a:prstGeom prst="rect">
            <a:avLst/>
          </a:prstGeom>
        </p:spPr>
        <p:txBody>
          <a:bodyPr wrap="none">
            <a:spAutoFit/>
          </a:bodyPr>
          <a:lstStyle/>
          <a:p>
            <a:r>
              <a:rPr lang="tr-TR" sz="3200" dirty="0" smtClean="0"/>
              <a:t> </a:t>
            </a:r>
            <a:r>
              <a:rPr lang="tr-TR" sz="3200" dirty="0" err="1" smtClean="0"/>
              <a:t>Facial</a:t>
            </a:r>
            <a:r>
              <a:rPr lang="tr-TR" sz="3200" dirty="0" smtClean="0"/>
              <a:t> </a:t>
            </a:r>
            <a:r>
              <a:rPr lang="tr-TR" sz="3200" dirty="0" err="1"/>
              <a:t>Emotion</a:t>
            </a:r>
            <a:r>
              <a:rPr lang="tr-TR" sz="3200" dirty="0"/>
              <a:t> </a:t>
            </a:r>
            <a:r>
              <a:rPr lang="tr-TR" sz="3200" dirty="0" err="1"/>
              <a:t>Recognition</a:t>
            </a:r>
            <a:r>
              <a:rPr lang="tr-TR" sz="3200" dirty="0"/>
              <a:t> </a:t>
            </a:r>
          </a:p>
        </p:txBody>
      </p:sp>
      <p:sp>
        <p:nvSpPr>
          <p:cNvPr id="8" name="Dikdörtgen 7"/>
          <p:cNvSpPr/>
          <p:nvPr/>
        </p:nvSpPr>
        <p:spPr>
          <a:xfrm>
            <a:off x="1289537" y="3467205"/>
            <a:ext cx="9832731" cy="2462213"/>
          </a:xfrm>
          <a:prstGeom prst="rect">
            <a:avLst/>
          </a:prstGeom>
        </p:spPr>
        <p:txBody>
          <a:bodyPr wrap="square">
            <a:spAutoFit/>
          </a:bodyPr>
          <a:lstStyle/>
          <a:p>
            <a:r>
              <a:rPr lang="tr-TR" sz="2800" dirty="0" err="1"/>
              <a:t>Facial</a:t>
            </a:r>
            <a:r>
              <a:rPr lang="tr-TR" sz="2800" dirty="0"/>
              <a:t> </a:t>
            </a:r>
            <a:r>
              <a:rPr lang="tr-TR" sz="2800" dirty="0" err="1"/>
              <a:t>Emotion</a:t>
            </a:r>
            <a:r>
              <a:rPr lang="tr-TR" sz="2800" dirty="0"/>
              <a:t> </a:t>
            </a:r>
            <a:r>
              <a:rPr lang="tr-TR" sz="2800" dirty="0" err="1"/>
              <a:t>Recognition</a:t>
            </a:r>
            <a:r>
              <a:rPr lang="tr-TR" sz="2800" dirty="0"/>
              <a:t> </a:t>
            </a:r>
            <a:r>
              <a:rPr lang="tr-TR" sz="2800" dirty="0" smtClean="0"/>
              <a:t>Avantajları</a:t>
            </a:r>
          </a:p>
          <a:p>
            <a:r>
              <a:rPr lang="tr-TR" dirty="0" smtClean="0"/>
              <a:t/>
            </a:r>
            <a:br>
              <a:rPr lang="tr-TR" dirty="0" smtClean="0"/>
            </a:br>
            <a:r>
              <a:rPr lang="tr-TR" dirty="0" smtClean="0"/>
              <a:t>Kullanıcıların </a:t>
            </a:r>
            <a:r>
              <a:rPr lang="tr-TR" dirty="0"/>
              <a:t>duygusal durumlarına anlık olarak yanıt verebilen sistemler, daha doğal ve sezgisel bir etkileşim sağlar. </a:t>
            </a:r>
            <a:endParaRPr lang="tr-TR" dirty="0" smtClean="0"/>
          </a:p>
          <a:p>
            <a:r>
              <a:rPr lang="tr-TR" dirty="0" smtClean="0"/>
              <a:t>Özellikle </a:t>
            </a:r>
            <a:r>
              <a:rPr lang="tr-TR" dirty="0"/>
              <a:t>yapay zeka destekli asistanlar, oyunlar ve eğitim uygulamaları, kullanıcı deneyimini zenginleştirebilir. </a:t>
            </a:r>
            <a:endParaRPr lang="tr-TR" dirty="0" smtClean="0"/>
          </a:p>
          <a:p>
            <a:r>
              <a:rPr lang="tr-TR" dirty="0" smtClean="0"/>
              <a:t>Yüz </a:t>
            </a:r>
            <a:r>
              <a:rPr lang="tr-TR" dirty="0"/>
              <a:t>ifadeleri, duygu durumunu anlık olarak yansıttığı için bu teknoloji ile kişiler hakkında anında bilgi edinilebilir. Bu, özellikle güvenlik, izleme ve eğlence sektörlerinde önemli bir avantajdır. </a:t>
            </a:r>
          </a:p>
        </p:txBody>
      </p:sp>
    </p:spTree>
    <p:extLst>
      <p:ext uri="{BB962C8B-B14F-4D97-AF65-F5344CB8AC3E}">
        <p14:creationId xmlns:p14="http://schemas.microsoft.com/office/powerpoint/2010/main" val="25932541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0A6BCF94-F108-4D92-8C4F-CD9273947A31}"/>
              </a:ext>
            </a:extLst>
          </p:cNvPr>
          <p:cNvSpPr>
            <a:spLocks noGrp="1"/>
          </p:cNvSpPr>
          <p:nvPr>
            <p:ph type="title"/>
          </p:nvPr>
        </p:nvSpPr>
        <p:spPr>
          <a:xfrm>
            <a:off x="2998657" y="647824"/>
            <a:ext cx="6954716" cy="1478570"/>
          </a:xfrm>
        </p:spPr>
        <p:txBody>
          <a:bodyPr rtlCol="0">
            <a:normAutofit/>
          </a:bodyPr>
          <a:lstStyle/>
          <a:p>
            <a:r>
              <a:rPr lang="tr-TR" sz="3200" dirty="0" smtClean="0"/>
              <a:t>Oluşturulan projeler </a:t>
            </a:r>
            <a:endParaRPr lang="tr-TR" sz="3200" dirty="0"/>
          </a:p>
        </p:txBody>
      </p:sp>
      <p:sp>
        <p:nvSpPr>
          <p:cNvPr id="6" name="İçerik Yer Tutucusu 2">
            <a:extLst>
              <a:ext uri="{FF2B5EF4-FFF2-40B4-BE49-F238E27FC236}">
                <a16:creationId xmlns:a16="http://schemas.microsoft.com/office/drawing/2014/main" id="{78399AB7-9E36-4EAD-B44A-9E0CEA24AACE}"/>
              </a:ext>
            </a:extLst>
          </p:cNvPr>
          <p:cNvSpPr>
            <a:spLocks noGrp="1"/>
          </p:cNvSpPr>
          <p:nvPr>
            <p:ph idx="1"/>
          </p:nvPr>
        </p:nvSpPr>
        <p:spPr>
          <a:xfrm>
            <a:off x="1427573" y="2275864"/>
            <a:ext cx="9200067" cy="3931506"/>
          </a:xfrm>
        </p:spPr>
        <p:txBody>
          <a:bodyPr rtlCol="0">
            <a:normAutofit/>
          </a:bodyPr>
          <a:lstStyle/>
          <a:p>
            <a:pPr>
              <a:lnSpc>
                <a:spcPct val="110000"/>
              </a:lnSpc>
              <a:buFont typeface="Wingdings" panose="05000000000000000000" pitchFamily="2" charset="2"/>
              <a:buChar char="à"/>
            </a:pPr>
            <a:r>
              <a:rPr lang="tr-TR" sz="2000" dirty="0" err="1" smtClean="0">
                <a:sym typeface="Wingdings" panose="05000000000000000000" pitchFamily="2" charset="2"/>
              </a:rPr>
              <a:t>Rich</a:t>
            </a:r>
            <a:r>
              <a:rPr lang="tr-TR" sz="2000" dirty="0" smtClean="0">
                <a:sym typeface="Wingdings" panose="05000000000000000000" pitchFamily="2" charset="2"/>
              </a:rPr>
              <a:t> </a:t>
            </a:r>
            <a:r>
              <a:rPr lang="tr-TR" sz="2000" dirty="0" err="1" smtClean="0">
                <a:sym typeface="Wingdings" panose="05000000000000000000" pitchFamily="2" charset="2"/>
              </a:rPr>
              <a:t>and</a:t>
            </a:r>
            <a:r>
              <a:rPr lang="tr-TR" sz="2000" dirty="0" smtClean="0">
                <a:sym typeface="Wingdings" panose="05000000000000000000" pitchFamily="2" charset="2"/>
              </a:rPr>
              <a:t> </a:t>
            </a:r>
            <a:r>
              <a:rPr lang="tr-TR" sz="2000" dirty="0" err="1" smtClean="0">
                <a:sym typeface="Wingdings" panose="05000000000000000000" pitchFamily="2" charset="2"/>
              </a:rPr>
              <a:t>Brock</a:t>
            </a:r>
            <a:r>
              <a:rPr lang="tr-TR" sz="2000" dirty="0" smtClean="0">
                <a:sym typeface="Wingdings" panose="05000000000000000000" pitchFamily="2" charset="2"/>
              </a:rPr>
              <a:t> görsellerinden oluşan </a:t>
            </a:r>
            <a:r>
              <a:rPr lang="tr-TR" sz="2000" dirty="0" err="1" smtClean="0">
                <a:sym typeface="Wingdings" panose="05000000000000000000" pitchFamily="2" charset="2"/>
              </a:rPr>
              <a:t>dataset</a:t>
            </a:r>
            <a:r>
              <a:rPr lang="tr-TR" sz="2000" dirty="0" smtClean="0">
                <a:sym typeface="Wingdings" panose="05000000000000000000" pitchFamily="2" charset="2"/>
              </a:rPr>
              <a:t> formatındaki veriler kullanılarak oluşturulan CNN model ile </a:t>
            </a:r>
            <a:r>
              <a:rPr lang="tr-TR" sz="2000" dirty="0" err="1" smtClean="0">
                <a:sym typeface="Wingdings" panose="05000000000000000000" pitchFamily="2" charset="2"/>
              </a:rPr>
              <a:t>binary</a:t>
            </a:r>
            <a:r>
              <a:rPr lang="tr-TR" sz="2000" dirty="0" smtClean="0">
                <a:sym typeface="Wingdings" panose="05000000000000000000" pitchFamily="2" charset="2"/>
              </a:rPr>
              <a:t> </a:t>
            </a:r>
            <a:r>
              <a:rPr lang="tr-TR" sz="2000" dirty="0" err="1" smtClean="0">
                <a:sym typeface="Wingdings" panose="05000000000000000000" pitchFamily="2" charset="2"/>
              </a:rPr>
              <a:t>classification</a:t>
            </a:r>
            <a:r>
              <a:rPr lang="tr-TR" sz="2000" dirty="0" smtClean="0">
                <a:sym typeface="Wingdings" panose="05000000000000000000" pitchFamily="2" charset="2"/>
              </a:rPr>
              <a:t> uygulaması.</a:t>
            </a:r>
          </a:p>
          <a:p>
            <a:pPr>
              <a:lnSpc>
                <a:spcPct val="110000"/>
              </a:lnSpc>
              <a:buFont typeface="Wingdings" panose="05000000000000000000" pitchFamily="2" charset="2"/>
              <a:buChar char="à"/>
            </a:pPr>
            <a:endParaRPr lang="tr-TR" sz="2000" dirty="0" smtClean="0">
              <a:sym typeface="Wingdings" panose="05000000000000000000" pitchFamily="2" charset="2"/>
            </a:endParaRPr>
          </a:p>
          <a:p>
            <a:pPr>
              <a:lnSpc>
                <a:spcPct val="110000"/>
              </a:lnSpc>
              <a:buFont typeface="Wingdings" panose="05000000000000000000" pitchFamily="2" charset="2"/>
              <a:buChar char="à"/>
            </a:pPr>
            <a:r>
              <a:rPr lang="tr-TR" sz="2000" dirty="0" smtClean="0">
                <a:sym typeface="Wingdings" panose="05000000000000000000" pitchFamily="2" charset="2"/>
              </a:rPr>
              <a:t>Çürük ve sağlam patates </a:t>
            </a:r>
            <a:r>
              <a:rPr lang="tr-TR" sz="2000" dirty="0">
                <a:sym typeface="Wingdings" panose="05000000000000000000" pitchFamily="2" charset="2"/>
              </a:rPr>
              <a:t>görsellerinden oluşan </a:t>
            </a:r>
            <a:r>
              <a:rPr lang="tr-TR" sz="2000" dirty="0" err="1" smtClean="0">
                <a:sym typeface="Wingdings" panose="05000000000000000000" pitchFamily="2" charset="2"/>
              </a:rPr>
              <a:t>dataframe</a:t>
            </a:r>
            <a:r>
              <a:rPr lang="tr-TR" sz="2000" dirty="0" smtClean="0">
                <a:sym typeface="Wingdings" panose="05000000000000000000" pitchFamily="2" charset="2"/>
              </a:rPr>
              <a:t> </a:t>
            </a:r>
            <a:r>
              <a:rPr lang="tr-TR" sz="2000" dirty="0">
                <a:sym typeface="Wingdings" panose="05000000000000000000" pitchFamily="2" charset="2"/>
              </a:rPr>
              <a:t>formatındaki verilerle, oluşturulan CNN model ile </a:t>
            </a:r>
            <a:r>
              <a:rPr lang="tr-TR" sz="2000" dirty="0" err="1">
                <a:sym typeface="Wingdings" panose="05000000000000000000" pitchFamily="2" charset="2"/>
              </a:rPr>
              <a:t>binary</a:t>
            </a:r>
            <a:r>
              <a:rPr lang="tr-TR" sz="2000" dirty="0">
                <a:sym typeface="Wingdings" panose="05000000000000000000" pitchFamily="2" charset="2"/>
              </a:rPr>
              <a:t> </a:t>
            </a:r>
            <a:r>
              <a:rPr lang="tr-TR" sz="2000" dirty="0" err="1">
                <a:sym typeface="Wingdings" panose="05000000000000000000" pitchFamily="2" charset="2"/>
              </a:rPr>
              <a:t>classification</a:t>
            </a:r>
            <a:r>
              <a:rPr lang="tr-TR" sz="2000" dirty="0">
                <a:sym typeface="Wingdings" panose="05000000000000000000" pitchFamily="2" charset="2"/>
              </a:rPr>
              <a:t> uygulaması</a:t>
            </a:r>
            <a:r>
              <a:rPr lang="tr-TR" sz="2000" dirty="0" smtClean="0">
                <a:sym typeface="Wingdings" panose="05000000000000000000" pitchFamily="2" charset="2"/>
              </a:rPr>
              <a:t>.</a:t>
            </a:r>
          </a:p>
          <a:p>
            <a:pPr>
              <a:lnSpc>
                <a:spcPct val="110000"/>
              </a:lnSpc>
              <a:buFont typeface="Wingdings" panose="05000000000000000000" pitchFamily="2" charset="2"/>
              <a:buChar char="à"/>
            </a:pPr>
            <a:endParaRPr lang="tr-TR" sz="2000" dirty="0">
              <a:sym typeface="Wingdings" panose="05000000000000000000" pitchFamily="2" charset="2"/>
            </a:endParaRPr>
          </a:p>
          <a:p>
            <a:pPr>
              <a:lnSpc>
                <a:spcPct val="110000"/>
              </a:lnSpc>
              <a:buFont typeface="Wingdings" panose="05000000000000000000" pitchFamily="2" charset="2"/>
              <a:buChar char="à"/>
            </a:pPr>
            <a:r>
              <a:rPr lang="tr-TR" sz="2000" dirty="0" err="1" smtClean="0">
                <a:sym typeface="Wingdings" panose="05000000000000000000" pitchFamily="2" charset="2"/>
              </a:rPr>
              <a:t>DeepFace</a:t>
            </a:r>
            <a:r>
              <a:rPr lang="tr-TR" sz="2000" dirty="0" smtClean="0">
                <a:sym typeface="Wingdings" panose="05000000000000000000" pitchFamily="2" charset="2"/>
              </a:rPr>
              <a:t> kullanılarak oluşturulan  </a:t>
            </a:r>
            <a:r>
              <a:rPr lang="tr-TR" sz="2000" dirty="0">
                <a:sym typeface="Wingdings" panose="05000000000000000000" pitchFamily="2" charset="2"/>
              </a:rPr>
              <a:t>s</a:t>
            </a:r>
            <a:r>
              <a:rPr lang="tr-TR" sz="2000" dirty="0" smtClean="0">
                <a:sym typeface="Wingdings" panose="05000000000000000000" pitchFamily="2" charset="2"/>
              </a:rPr>
              <a:t>tatik ve gerçek zamanlı duygu analizi uygulaması.</a:t>
            </a:r>
          </a:p>
        </p:txBody>
      </p:sp>
    </p:spTree>
    <p:extLst>
      <p:ext uri="{BB962C8B-B14F-4D97-AF65-F5344CB8AC3E}">
        <p14:creationId xmlns:p14="http://schemas.microsoft.com/office/powerpoint/2010/main" val="22134828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3"/>
          <a:stretch>
            <a:fillRect/>
          </a:stretch>
        </p:blipFill>
        <p:spPr>
          <a:xfrm>
            <a:off x="2549770" y="192107"/>
            <a:ext cx="6013938" cy="6452211"/>
          </a:xfrm>
          <a:prstGeom prst="rect">
            <a:avLst/>
          </a:prstGeom>
        </p:spPr>
      </p:pic>
    </p:spTree>
    <p:extLst>
      <p:ext uri="{BB962C8B-B14F-4D97-AF65-F5344CB8AC3E}">
        <p14:creationId xmlns:p14="http://schemas.microsoft.com/office/powerpoint/2010/main" val="27592841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Resim 5"/>
          <p:cNvPicPr>
            <a:picLocks noChangeAspect="1"/>
          </p:cNvPicPr>
          <p:nvPr/>
        </p:nvPicPr>
        <p:blipFill>
          <a:blip r:embed="rId3"/>
          <a:stretch>
            <a:fillRect/>
          </a:stretch>
        </p:blipFill>
        <p:spPr>
          <a:xfrm>
            <a:off x="4068465" y="1390251"/>
            <a:ext cx="3942294" cy="1532408"/>
          </a:xfrm>
          <a:prstGeom prst="rect">
            <a:avLst/>
          </a:prstGeom>
        </p:spPr>
      </p:pic>
      <p:pic>
        <p:nvPicPr>
          <p:cNvPr id="7" name="Resim 6"/>
          <p:cNvPicPr>
            <a:picLocks noChangeAspect="1"/>
          </p:cNvPicPr>
          <p:nvPr/>
        </p:nvPicPr>
        <p:blipFill>
          <a:blip r:embed="rId4"/>
          <a:stretch>
            <a:fillRect/>
          </a:stretch>
        </p:blipFill>
        <p:spPr>
          <a:xfrm>
            <a:off x="4068465" y="3193882"/>
            <a:ext cx="4397121" cy="236240"/>
          </a:xfrm>
          <a:prstGeom prst="rect">
            <a:avLst/>
          </a:prstGeom>
        </p:spPr>
      </p:pic>
      <p:pic>
        <p:nvPicPr>
          <p:cNvPr id="10" name="Resim 9"/>
          <p:cNvPicPr>
            <a:picLocks noChangeAspect="1"/>
          </p:cNvPicPr>
          <p:nvPr/>
        </p:nvPicPr>
        <p:blipFill>
          <a:blip r:embed="rId5"/>
          <a:stretch>
            <a:fillRect/>
          </a:stretch>
        </p:blipFill>
        <p:spPr>
          <a:xfrm>
            <a:off x="4342689" y="420374"/>
            <a:ext cx="2314722" cy="621600"/>
          </a:xfrm>
          <a:prstGeom prst="rect">
            <a:avLst/>
          </a:prstGeom>
        </p:spPr>
      </p:pic>
      <p:sp>
        <p:nvSpPr>
          <p:cNvPr id="11" name="Metin kutusu 10"/>
          <p:cNvSpPr txBox="1"/>
          <p:nvPr/>
        </p:nvSpPr>
        <p:spPr>
          <a:xfrm>
            <a:off x="1695549" y="587647"/>
            <a:ext cx="2276136" cy="369332"/>
          </a:xfrm>
          <a:prstGeom prst="rect">
            <a:avLst/>
          </a:prstGeom>
          <a:noFill/>
        </p:spPr>
        <p:txBody>
          <a:bodyPr wrap="none" rtlCol="0">
            <a:spAutoFit/>
          </a:bodyPr>
          <a:lstStyle/>
          <a:p>
            <a:r>
              <a:rPr lang="tr-TR" dirty="0" smtClean="0"/>
              <a:t>Data </a:t>
            </a:r>
            <a:r>
              <a:rPr lang="tr-TR" dirty="0" err="1" smtClean="0"/>
              <a:t>and</a:t>
            </a:r>
            <a:r>
              <a:rPr lang="tr-TR" dirty="0" smtClean="0"/>
              <a:t> </a:t>
            </a:r>
            <a:r>
              <a:rPr lang="tr-TR" dirty="0" err="1" smtClean="0"/>
              <a:t>extension</a:t>
            </a:r>
            <a:r>
              <a:rPr lang="tr-TR" dirty="0" smtClean="0"/>
              <a:t> </a:t>
            </a:r>
            <a:r>
              <a:rPr lang="tr-TR" dirty="0" err="1" smtClean="0"/>
              <a:t>list</a:t>
            </a:r>
            <a:endParaRPr lang="tr-TR" dirty="0"/>
          </a:p>
        </p:txBody>
      </p:sp>
      <p:sp>
        <p:nvSpPr>
          <p:cNvPr id="15" name="Metin kutusu 14"/>
          <p:cNvSpPr txBox="1"/>
          <p:nvPr/>
        </p:nvSpPr>
        <p:spPr>
          <a:xfrm>
            <a:off x="1695549" y="1971789"/>
            <a:ext cx="1586460" cy="369332"/>
          </a:xfrm>
          <a:prstGeom prst="rect">
            <a:avLst/>
          </a:prstGeom>
          <a:noFill/>
        </p:spPr>
        <p:txBody>
          <a:bodyPr wrap="none" rtlCol="0">
            <a:spAutoFit/>
          </a:bodyPr>
          <a:lstStyle/>
          <a:p>
            <a:r>
              <a:rPr lang="tr-TR" dirty="0" smtClean="0"/>
              <a:t> </a:t>
            </a:r>
            <a:r>
              <a:rPr lang="tr-TR" dirty="0" err="1"/>
              <a:t>R</a:t>
            </a:r>
            <a:r>
              <a:rPr lang="tr-TR" dirty="0" err="1" smtClean="0"/>
              <a:t>esearch</a:t>
            </a:r>
            <a:r>
              <a:rPr lang="tr-TR" dirty="0" smtClean="0"/>
              <a:t> Data</a:t>
            </a:r>
            <a:endParaRPr lang="tr-TR" dirty="0"/>
          </a:p>
        </p:txBody>
      </p:sp>
      <p:sp>
        <p:nvSpPr>
          <p:cNvPr id="16" name="Metin kutusu 15"/>
          <p:cNvSpPr txBox="1"/>
          <p:nvPr/>
        </p:nvSpPr>
        <p:spPr>
          <a:xfrm>
            <a:off x="1695549" y="4001409"/>
            <a:ext cx="1545616" cy="369332"/>
          </a:xfrm>
          <a:prstGeom prst="rect">
            <a:avLst/>
          </a:prstGeom>
          <a:noFill/>
        </p:spPr>
        <p:txBody>
          <a:bodyPr wrap="none" rtlCol="0">
            <a:spAutoFit/>
          </a:bodyPr>
          <a:lstStyle/>
          <a:p>
            <a:r>
              <a:rPr lang="tr-TR" dirty="0" smtClean="0"/>
              <a:t> Data </a:t>
            </a:r>
            <a:r>
              <a:rPr lang="tr-TR" dirty="0" err="1" smtClean="0"/>
              <a:t>formath</a:t>
            </a:r>
            <a:r>
              <a:rPr lang="tr-TR" dirty="0" smtClean="0"/>
              <a:t> </a:t>
            </a:r>
            <a:endParaRPr lang="tr-TR" dirty="0"/>
          </a:p>
        </p:txBody>
      </p:sp>
      <p:pic>
        <p:nvPicPr>
          <p:cNvPr id="17" name="Resim 16"/>
          <p:cNvPicPr>
            <a:picLocks noChangeAspect="1"/>
          </p:cNvPicPr>
          <p:nvPr/>
        </p:nvPicPr>
        <p:blipFill>
          <a:blip r:embed="rId6"/>
          <a:stretch>
            <a:fillRect/>
          </a:stretch>
        </p:blipFill>
        <p:spPr>
          <a:xfrm>
            <a:off x="4068465" y="3482663"/>
            <a:ext cx="6479505" cy="2578936"/>
          </a:xfrm>
          <a:prstGeom prst="rect">
            <a:avLst/>
          </a:prstGeom>
        </p:spPr>
      </p:pic>
    </p:spTree>
    <p:extLst>
      <p:ext uri="{BB962C8B-B14F-4D97-AF65-F5344CB8AC3E}">
        <p14:creationId xmlns:p14="http://schemas.microsoft.com/office/powerpoint/2010/main" val="20601489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Resim 8"/>
          <p:cNvPicPr>
            <a:picLocks noChangeAspect="1"/>
          </p:cNvPicPr>
          <p:nvPr/>
        </p:nvPicPr>
        <p:blipFill>
          <a:blip r:embed="rId3"/>
          <a:stretch>
            <a:fillRect/>
          </a:stretch>
        </p:blipFill>
        <p:spPr>
          <a:xfrm>
            <a:off x="2064862" y="1703810"/>
            <a:ext cx="7984745" cy="4406843"/>
          </a:xfrm>
          <a:prstGeom prst="rect">
            <a:avLst/>
          </a:prstGeom>
        </p:spPr>
      </p:pic>
      <p:sp>
        <p:nvSpPr>
          <p:cNvPr id="2" name="Metin kutusu 1"/>
          <p:cNvSpPr txBox="1"/>
          <p:nvPr/>
        </p:nvSpPr>
        <p:spPr>
          <a:xfrm>
            <a:off x="4475285" y="949569"/>
            <a:ext cx="2740558" cy="369332"/>
          </a:xfrm>
          <a:prstGeom prst="rect">
            <a:avLst/>
          </a:prstGeom>
          <a:noFill/>
        </p:spPr>
        <p:txBody>
          <a:bodyPr wrap="none" rtlCol="0">
            <a:spAutoFit/>
          </a:bodyPr>
          <a:lstStyle/>
          <a:p>
            <a:r>
              <a:rPr lang="tr-TR" dirty="0" smtClean="0"/>
              <a:t>CNN Model </a:t>
            </a:r>
            <a:r>
              <a:rPr lang="tr-TR" dirty="0" err="1"/>
              <a:t>A</a:t>
            </a:r>
            <a:r>
              <a:rPr lang="tr-TR" dirty="0" err="1" smtClean="0"/>
              <a:t>nd</a:t>
            </a:r>
            <a:r>
              <a:rPr lang="tr-TR" dirty="0" smtClean="0"/>
              <a:t> Data </a:t>
            </a:r>
            <a:r>
              <a:rPr lang="tr-TR" dirty="0"/>
              <a:t>T</a:t>
            </a:r>
            <a:r>
              <a:rPr lang="tr-TR" dirty="0" smtClean="0"/>
              <a:t>rain</a:t>
            </a:r>
            <a:endParaRPr lang="tr-TR" dirty="0"/>
          </a:p>
        </p:txBody>
      </p:sp>
    </p:spTree>
    <p:extLst>
      <p:ext uri="{BB962C8B-B14F-4D97-AF65-F5344CB8AC3E}">
        <p14:creationId xmlns:p14="http://schemas.microsoft.com/office/powerpoint/2010/main" val="36818785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0A6BCF94-F108-4D92-8C4F-CD9273947A31}"/>
              </a:ext>
            </a:extLst>
          </p:cNvPr>
          <p:cNvSpPr>
            <a:spLocks noGrp="1"/>
          </p:cNvSpPr>
          <p:nvPr>
            <p:ph type="title"/>
          </p:nvPr>
        </p:nvSpPr>
        <p:spPr>
          <a:xfrm>
            <a:off x="3323972" y="647824"/>
            <a:ext cx="6954716" cy="1478570"/>
          </a:xfrm>
        </p:spPr>
        <p:txBody>
          <a:bodyPr rtlCol="0">
            <a:normAutofit/>
          </a:bodyPr>
          <a:lstStyle/>
          <a:p>
            <a:r>
              <a:rPr lang="tr-TR" sz="3200" dirty="0" err="1" smtClean="0"/>
              <a:t>Audio</a:t>
            </a:r>
            <a:r>
              <a:rPr lang="tr-TR" sz="3200" dirty="0" smtClean="0"/>
              <a:t> </a:t>
            </a:r>
            <a:r>
              <a:rPr lang="tr-TR" sz="3200" dirty="0" err="1" smtClean="0"/>
              <a:t>classification</a:t>
            </a:r>
            <a:endParaRPr lang="tr-TR" sz="3200" dirty="0"/>
          </a:p>
        </p:txBody>
      </p:sp>
      <p:sp>
        <p:nvSpPr>
          <p:cNvPr id="3" name="Dikdörtgen 2"/>
          <p:cNvSpPr/>
          <p:nvPr/>
        </p:nvSpPr>
        <p:spPr>
          <a:xfrm>
            <a:off x="1063869" y="2126394"/>
            <a:ext cx="9381393" cy="2308324"/>
          </a:xfrm>
          <a:prstGeom prst="rect">
            <a:avLst/>
          </a:prstGeom>
        </p:spPr>
        <p:txBody>
          <a:bodyPr wrap="square">
            <a:spAutoFit/>
          </a:bodyPr>
          <a:lstStyle/>
          <a:p>
            <a:r>
              <a:rPr lang="tr-TR" dirty="0" err="1"/>
              <a:t>Audio</a:t>
            </a:r>
            <a:r>
              <a:rPr lang="tr-TR" dirty="0"/>
              <a:t> </a:t>
            </a:r>
            <a:r>
              <a:rPr lang="tr-TR" dirty="0" smtClean="0"/>
              <a:t>verileri </a:t>
            </a:r>
            <a:r>
              <a:rPr lang="tr-TR" dirty="0"/>
              <a:t>ile Duygu Tanıma (</a:t>
            </a:r>
            <a:r>
              <a:rPr lang="tr-TR" dirty="0" err="1"/>
              <a:t>Emotion</a:t>
            </a:r>
            <a:r>
              <a:rPr lang="tr-TR" dirty="0"/>
              <a:t> </a:t>
            </a:r>
            <a:r>
              <a:rPr lang="tr-TR" dirty="0" err="1"/>
              <a:t>Recognition</a:t>
            </a:r>
            <a:r>
              <a:rPr lang="tr-TR" dirty="0"/>
              <a:t>), sesli ifadelerden duygu durumlarını analiz etme işlemidir. Bu süreç, ses verilerinin işlenmesi ve analiziyle insanın duygusal durumlarını (mutluluk, üzüntü, korku, öfke, vb.) anlamaya yönelik bir yapay zeka uygulamasıdır</a:t>
            </a:r>
            <a:r>
              <a:rPr lang="tr-TR" dirty="0" smtClean="0"/>
              <a:t>.</a:t>
            </a:r>
          </a:p>
          <a:p>
            <a:endParaRPr lang="tr-TR" dirty="0" smtClean="0"/>
          </a:p>
          <a:p>
            <a:r>
              <a:rPr lang="tr-TR" dirty="0" smtClean="0"/>
              <a:t> </a:t>
            </a:r>
            <a:r>
              <a:rPr lang="tr-TR" dirty="0"/>
              <a:t>Bu tür uygulamalar genellikle doğal dil işleme (NLP) ve ses tanıma ile bağlantılıdır ve makine öğrenmesi yöntemleri kullanılarak gerçekleştirilir</a:t>
            </a:r>
            <a:r>
              <a:rPr lang="tr-TR" dirty="0" smtClean="0"/>
              <a:t>.</a:t>
            </a:r>
          </a:p>
          <a:p>
            <a:endParaRPr lang="tr-TR" dirty="0"/>
          </a:p>
          <a:p>
            <a:endParaRPr lang="tr-TR" dirty="0"/>
          </a:p>
        </p:txBody>
      </p:sp>
      <p:sp>
        <p:nvSpPr>
          <p:cNvPr id="8" name="Dikdörtgen 7"/>
          <p:cNvSpPr/>
          <p:nvPr/>
        </p:nvSpPr>
        <p:spPr>
          <a:xfrm>
            <a:off x="1063869" y="3956648"/>
            <a:ext cx="8783516" cy="2123658"/>
          </a:xfrm>
          <a:prstGeom prst="rect">
            <a:avLst/>
          </a:prstGeom>
        </p:spPr>
        <p:txBody>
          <a:bodyPr wrap="square">
            <a:spAutoFit/>
          </a:bodyPr>
          <a:lstStyle/>
          <a:p>
            <a:r>
              <a:rPr lang="tr-TR" sz="2400" b="1" dirty="0" err="1" smtClean="0"/>
              <a:t>Audio</a:t>
            </a:r>
            <a:r>
              <a:rPr lang="tr-TR" sz="2400" b="1" dirty="0" smtClean="0"/>
              <a:t> </a:t>
            </a:r>
            <a:r>
              <a:rPr lang="tr-TR" sz="2400" b="1" dirty="0" err="1" smtClean="0"/>
              <a:t>Classification</a:t>
            </a:r>
            <a:r>
              <a:rPr lang="tr-TR" sz="2400" b="1" dirty="0" smtClean="0"/>
              <a:t> Avantajları</a:t>
            </a:r>
          </a:p>
          <a:p>
            <a:r>
              <a:rPr lang="tr-TR" b="1" dirty="0"/>
              <a:t>Konuşma Tanıma</a:t>
            </a:r>
            <a:r>
              <a:rPr lang="tr-TR" dirty="0"/>
              <a:t>: Asistanlar (ör. </a:t>
            </a:r>
            <a:r>
              <a:rPr lang="tr-TR" dirty="0" err="1"/>
              <a:t>Siri</a:t>
            </a:r>
            <a:r>
              <a:rPr lang="tr-TR" dirty="0"/>
              <a:t>, Google Asistan) gibi uygulamalarda konuşmaları metne dönüştürmek için kullanılır</a:t>
            </a:r>
            <a:r>
              <a:rPr lang="tr-TR" dirty="0" smtClean="0"/>
              <a:t>.</a:t>
            </a:r>
          </a:p>
          <a:p>
            <a:r>
              <a:rPr lang="tr-TR" b="1" dirty="0"/>
              <a:t>Duygu Algılama</a:t>
            </a:r>
            <a:r>
              <a:rPr lang="tr-TR" dirty="0"/>
              <a:t>: İnsan sesindeki duyguları analiz ederek müşteri hizmetleri veya eğitim gibi alanlarda kullanılır</a:t>
            </a:r>
            <a:r>
              <a:rPr lang="tr-TR" dirty="0" smtClean="0"/>
              <a:t>.</a:t>
            </a:r>
          </a:p>
          <a:p>
            <a:r>
              <a:rPr lang="tr-TR" b="1" dirty="0"/>
              <a:t>Çevresel Ses Algılama</a:t>
            </a:r>
            <a:r>
              <a:rPr lang="tr-TR" dirty="0"/>
              <a:t>: Şehir sesleri, kuş sesi veya motor sesi gibi farklı ses türlerini sınıflandırarak akıllı cihazlara entegre edilebilir.</a:t>
            </a:r>
          </a:p>
        </p:txBody>
      </p:sp>
    </p:spTree>
    <p:extLst>
      <p:ext uri="{BB962C8B-B14F-4D97-AF65-F5344CB8AC3E}">
        <p14:creationId xmlns:p14="http://schemas.microsoft.com/office/powerpoint/2010/main" val="42215526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0A6BCF94-F108-4D92-8C4F-CD9273947A31}"/>
              </a:ext>
            </a:extLst>
          </p:cNvPr>
          <p:cNvSpPr>
            <a:spLocks noGrp="1"/>
          </p:cNvSpPr>
          <p:nvPr>
            <p:ph type="title"/>
          </p:nvPr>
        </p:nvSpPr>
        <p:spPr>
          <a:xfrm>
            <a:off x="2981072" y="1606185"/>
            <a:ext cx="6954716" cy="1478570"/>
          </a:xfrm>
        </p:spPr>
        <p:txBody>
          <a:bodyPr rtlCol="0">
            <a:normAutofit/>
          </a:bodyPr>
          <a:lstStyle/>
          <a:p>
            <a:r>
              <a:rPr lang="tr-TR" sz="3200" dirty="0" smtClean="0"/>
              <a:t>Oluşturulan projeler </a:t>
            </a:r>
            <a:endParaRPr lang="tr-TR" sz="3200" dirty="0"/>
          </a:p>
        </p:txBody>
      </p:sp>
      <p:sp>
        <p:nvSpPr>
          <p:cNvPr id="6" name="İçerik Yer Tutucusu 2">
            <a:extLst>
              <a:ext uri="{FF2B5EF4-FFF2-40B4-BE49-F238E27FC236}">
                <a16:creationId xmlns:a16="http://schemas.microsoft.com/office/drawing/2014/main" id="{78399AB7-9E36-4EAD-B44A-9E0CEA24AACE}"/>
              </a:ext>
            </a:extLst>
          </p:cNvPr>
          <p:cNvSpPr>
            <a:spLocks noGrp="1"/>
          </p:cNvSpPr>
          <p:nvPr>
            <p:ph idx="1"/>
          </p:nvPr>
        </p:nvSpPr>
        <p:spPr>
          <a:xfrm>
            <a:off x="1462743" y="3234226"/>
            <a:ext cx="9200067" cy="3931506"/>
          </a:xfrm>
        </p:spPr>
        <p:txBody>
          <a:bodyPr rtlCol="0">
            <a:normAutofit/>
          </a:bodyPr>
          <a:lstStyle/>
          <a:p>
            <a:pPr>
              <a:lnSpc>
                <a:spcPct val="110000"/>
              </a:lnSpc>
              <a:buFont typeface="Wingdings" panose="05000000000000000000" pitchFamily="2" charset="2"/>
              <a:buChar char="à"/>
            </a:pPr>
            <a:r>
              <a:rPr lang="tr-TR" sz="2000" dirty="0" err="1" smtClean="0">
                <a:sym typeface="Wingdings" panose="05000000000000000000" pitchFamily="2" charset="2"/>
              </a:rPr>
              <a:t>Capuchin</a:t>
            </a:r>
            <a:r>
              <a:rPr lang="tr-TR" sz="2000" dirty="0" smtClean="0">
                <a:sym typeface="Wingdings" panose="05000000000000000000" pitchFamily="2" charset="2"/>
              </a:rPr>
              <a:t> kuşunun sesinden elde edilen </a:t>
            </a:r>
            <a:r>
              <a:rPr lang="tr-TR" sz="2000" dirty="0" err="1" smtClean="0">
                <a:sym typeface="Wingdings" panose="05000000000000000000" pitchFamily="2" charset="2"/>
              </a:rPr>
              <a:t>audio</a:t>
            </a:r>
            <a:r>
              <a:rPr lang="tr-TR" sz="2000" dirty="0" smtClean="0">
                <a:sym typeface="Wingdings" panose="05000000000000000000" pitchFamily="2" charset="2"/>
              </a:rPr>
              <a:t> </a:t>
            </a:r>
            <a:r>
              <a:rPr lang="tr-TR" sz="2000" dirty="0" err="1" smtClean="0">
                <a:sym typeface="Wingdings" panose="05000000000000000000" pitchFamily="2" charset="2"/>
              </a:rPr>
              <a:t>dataset</a:t>
            </a:r>
            <a:r>
              <a:rPr lang="tr-TR" sz="2000" dirty="0" smtClean="0">
                <a:sym typeface="Wingdings" panose="05000000000000000000" pitchFamily="2" charset="2"/>
              </a:rPr>
              <a:t> ile kuş sesi analiz uygulaması.  </a:t>
            </a:r>
          </a:p>
        </p:txBody>
      </p:sp>
    </p:spTree>
    <p:extLst>
      <p:ext uri="{BB962C8B-B14F-4D97-AF65-F5344CB8AC3E}">
        <p14:creationId xmlns:p14="http://schemas.microsoft.com/office/powerpoint/2010/main" val="238416240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etin kutusu 4"/>
          <p:cNvSpPr txBox="1"/>
          <p:nvPr/>
        </p:nvSpPr>
        <p:spPr>
          <a:xfrm>
            <a:off x="2162908" y="427590"/>
            <a:ext cx="1402948" cy="369332"/>
          </a:xfrm>
          <a:prstGeom prst="rect">
            <a:avLst/>
          </a:prstGeom>
          <a:noFill/>
        </p:spPr>
        <p:txBody>
          <a:bodyPr wrap="none" rtlCol="0">
            <a:spAutoFit/>
          </a:bodyPr>
          <a:lstStyle/>
          <a:p>
            <a:r>
              <a:rPr lang="tr-TR" dirty="0" smtClean="0"/>
              <a:t>Data </a:t>
            </a:r>
            <a:r>
              <a:rPr lang="tr-TR" dirty="0" err="1" smtClean="0"/>
              <a:t>loading</a:t>
            </a:r>
            <a:endParaRPr lang="tr-TR" dirty="0"/>
          </a:p>
        </p:txBody>
      </p:sp>
      <p:sp>
        <p:nvSpPr>
          <p:cNvPr id="9" name="Metin kutusu 8"/>
          <p:cNvSpPr txBox="1"/>
          <p:nvPr/>
        </p:nvSpPr>
        <p:spPr>
          <a:xfrm>
            <a:off x="2120603" y="3514697"/>
            <a:ext cx="971741" cy="369332"/>
          </a:xfrm>
          <a:prstGeom prst="rect">
            <a:avLst/>
          </a:prstGeom>
          <a:noFill/>
        </p:spPr>
        <p:txBody>
          <a:bodyPr wrap="none" rtlCol="0">
            <a:spAutoFit/>
          </a:bodyPr>
          <a:lstStyle/>
          <a:p>
            <a:r>
              <a:rPr lang="tr-TR" dirty="0" err="1" smtClean="0"/>
              <a:t>Labeling</a:t>
            </a:r>
            <a:endParaRPr lang="tr-TR" dirty="0"/>
          </a:p>
        </p:txBody>
      </p:sp>
      <p:pic>
        <p:nvPicPr>
          <p:cNvPr id="11" name="Resim 10"/>
          <p:cNvPicPr>
            <a:picLocks noChangeAspect="1"/>
          </p:cNvPicPr>
          <p:nvPr/>
        </p:nvPicPr>
        <p:blipFill>
          <a:blip r:embed="rId3"/>
          <a:stretch>
            <a:fillRect/>
          </a:stretch>
        </p:blipFill>
        <p:spPr>
          <a:xfrm>
            <a:off x="2209804" y="3927405"/>
            <a:ext cx="6538527" cy="327688"/>
          </a:xfrm>
          <a:prstGeom prst="rect">
            <a:avLst/>
          </a:prstGeom>
        </p:spPr>
      </p:pic>
      <p:pic>
        <p:nvPicPr>
          <p:cNvPr id="12" name="Resim 11"/>
          <p:cNvPicPr>
            <a:picLocks noChangeAspect="1"/>
          </p:cNvPicPr>
          <p:nvPr/>
        </p:nvPicPr>
        <p:blipFill>
          <a:blip r:embed="rId4"/>
          <a:stretch>
            <a:fillRect/>
          </a:stretch>
        </p:blipFill>
        <p:spPr>
          <a:xfrm>
            <a:off x="2209804" y="5006559"/>
            <a:ext cx="5006774" cy="1600339"/>
          </a:xfrm>
          <a:prstGeom prst="rect">
            <a:avLst/>
          </a:prstGeom>
        </p:spPr>
      </p:pic>
      <p:sp>
        <p:nvSpPr>
          <p:cNvPr id="14" name="Metin kutusu 13"/>
          <p:cNvSpPr txBox="1"/>
          <p:nvPr/>
        </p:nvSpPr>
        <p:spPr>
          <a:xfrm>
            <a:off x="2120603" y="4593851"/>
            <a:ext cx="1124219" cy="369332"/>
          </a:xfrm>
          <a:prstGeom prst="rect">
            <a:avLst/>
          </a:prstGeom>
          <a:noFill/>
        </p:spPr>
        <p:txBody>
          <a:bodyPr wrap="none" rtlCol="0">
            <a:spAutoFit/>
          </a:bodyPr>
          <a:lstStyle/>
          <a:p>
            <a:r>
              <a:rPr lang="tr-TR" dirty="0" err="1"/>
              <a:t>P</a:t>
            </a:r>
            <a:r>
              <a:rPr lang="tr-TR" dirty="0" err="1" smtClean="0"/>
              <a:t>rocessing</a:t>
            </a:r>
            <a:endParaRPr lang="tr-TR" dirty="0"/>
          </a:p>
        </p:txBody>
      </p:sp>
      <p:pic>
        <p:nvPicPr>
          <p:cNvPr id="2" name="Resim 1"/>
          <p:cNvPicPr>
            <a:picLocks noChangeAspect="1"/>
          </p:cNvPicPr>
          <p:nvPr/>
        </p:nvPicPr>
        <p:blipFill>
          <a:blip r:embed="rId5"/>
          <a:stretch>
            <a:fillRect/>
          </a:stretch>
        </p:blipFill>
        <p:spPr>
          <a:xfrm>
            <a:off x="2162908" y="822879"/>
            <a:ext cx="6896698" cy="2522439"/>
          </a:xfrm>
          <a:prstGeom prst="rect">
            <a:avLst/>
          </a:prstGeom>
        </p:spPr>
      </p:pic>
    </p:spTree>
    <p:extLst>
      <p:ext uri="{BB962C8B-B14F-4D97-AF65-F5344CB8AC3E}">
        <p14:creationId xmlns:p14="http://schemas.microsoft.com/office/powerpoint/2010/main" val="31993075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2750405" y="917456"/>
            <a:ext cx="9905998" cy="1478570"/>
          </a:xfrm>
        </p:spPr>
        <p:txBody>
          <a:bodyPr/>
          <a:lstStyle/>
          <a:p>
            <a:r>
              <a:rPr lang="tr-TR" dirty="0" smtClean="0"/>
              <a:t>YAPAY SİNİR AĞLARI ( ANN )</a:t>
            </a:r>
            <a:endParaRPr lang="tr-TR" dirty="0"/>
          </a:p>
        </p:txBody>
      </p:sp>
      <p:sp>
        <p:nvSpPr>
          <p:cNvPr id="4" name="Dikdörtgen 3"/>
          <p:cNvSpPr/>
          <p:nvPr/>
        </p:nvSpPr>
        <p:spPr>
          <a:xfrm>
            <a:off x="981809" y="2461003"/>
            <a:ext cx="10817468" cy="2862322"/>
          </a:xfrm>
          <a:prstGeom prst="rect">
            <a:avLst/>
          </a:prstGeom>
        </p:spPr>
        <p:txBody>
          <a:bodyPr wrap="square">
            <a:spAutoFit/>
          </a:bodyPr>
          <a:lstStyle/>
          <a:p>
            <a:r>
              <a:rPr lang="tr-TR" b="1" dirty="0"/>
              <a:t>Yapay Sinir Ağları (YSA)</a:t>
            </a:r>
            <a:r>
              <a:rPr lang="tr-TR" dirty="0"/>
              <a:t>, biyolojik sinir ağlarını taklit eden ve verilerden öğrenerek kararlar alabilen yapay zeka modelleridir. </a:t>
            </a:r>
            <a:r>
              <a:rPr lang="tr-TR" b="1" dirty="0"/>
              <a:t>Nöronlar</a:t>
            </a:r>
            <a:r>
              <a:rPr lang="tr-TR" dirty="0"/>
              <a:t> adı verilen birimlerden oluşur ve bu nöronlar </a:t>
            </a:r>
            <a:r>
              <a:rPr lang="tr-TR" b="1" dirty="0"/>
              <a:t>katmanlar</a:t>
            </a:r>
            <a:r>
              <a:rPr lang="tr-TR" dirty="0"/>
              <a:t> halinde organize edilir</a:t>
            </a:r>
            <a:r>
              <a:rPr lang="tr-TR" dirty="0" smtClean="0"/>
              <a:t>:</a:t>
            </a:r>
          </a:p>
          <a:p>
            <a:endParaRPr lang="tr-TR" dirty="0"/>
          </a:p>
          <a:p>
            <a:pPr>
              <a:buFont typeface="+mj-lt"/>
              <a:buAutoNum type="arabicPeriod"/>
            </a:pPr>
            <a:r>
              <a:rPr lang="tr-TR" b="1" dirty="0"/>
              <a:t>Giriş Katmanı</a:t>
            </a:r>
            <a:r>
              <a:rPr lang="tr-TR" dirty="0"/>
              <a:t>: Ham veriyi alır.</a:t>
            </a:r>
          </a:p>
          <a:p>
            <a:pPr>
              <a:buFont typeface="+mj-lt"/>
              <a:buAutoNum type="arabicPeriod"/>
            </a:pPr>
            <a:r>
              <a:rPr lang="tr-TR" b="1" dirty="0"/>
              <a:t>Gizli Katmanlar</a:t>
            </a:r>
            <a:r>
              <a:rPr lang="tr-TR" dirty="0"/>
              <a:t>: Veriyi işler, özellikleri öğrenir.</a:t>
            </a:r>
          </a:p>
          <a:p>
            <a:pPr>
              <a:buFont typeface="+mj-lt"/>
              <a:buAutoNum type="arabicPeriod"/>
            </a:pPr>
            <a:r>
              <a:rPr lang="tr-TR" b="1" dirty="0"/>
              <a:t>Çıkış Katmanı</a:t>
            </a:r>
            <a:r>
              <a:rPr lang="tr-TR" dirty="0"/>
              <a:t>: Sonucu üretir</a:t>
            </a:r>
            <a:r>
              <a:rPr lang="tr-TR" dirty="0" smtClean="0"/>
              <a:t>.</a:t>
            </a:r>
          </a:p>
          <a:p>
            <a:pPr>
              <a:buFont typeface="+mj-lt"/>
              <a:buAutoNum type="arabicPeriod"/>
            </a:pPr>
            <a:endParaRPr lang="tr-TR" dirty="0"/>
          </a:p>
          <a:p>
            <a:r>
              <a:rPr lang="tr-TR" dirty="0"/>
              <a:t>Her nöron, aldığı girdilere ağırlıklar ve aktivasyon fonksiyonları uygular. Eğitim sürecinde </a:t>
            </a:r>
            <a:r>
              <a:rPr lang="tr-TR" b="1" dirty="0"/>
              <a:t>hata geri yayılımı (</a:t>
            </a:r>
            <a:r>
              <a:rPr lang="tr-TR" b="1" dirty="0" err="1"/>
              <a:t>backpropagation</a:t>
            </a:r>
            <a:r>
              <a:rPr lang="tr-TR" b="1" dirty="0"/>
              <a:t>)</a:t>
            </a:r>
            <a:r>
              <a:rPr lang="tr-TR" dirty="0"/>
              <a:t> ve </a:t>
            </a:r>
            <a:r>
              <a:rPr lang="tr-TR" b="1" dirty="0"/>
              <a:t>optimizasyon algoritmaları</a:t>
            </a:r>
            <a:r>
              <a:rPr lang="tr-TR" dirty="0"/>
              <a:t> ile ağırlıklar güncellenir.</a:t>
            </a:r>
          </a:p>
          <a:p>
            <a:r>
              <a:rPr lang="tr-TR" dirty="0" err="1"/>
              <a:t>YSA’lar</a:t>
            </a:r>
            <a:r>
              <a:rPr lang="tr-TR" dirty="0"/>
              <a:t> görüntü işleme, konuşma tanıma ve doğal dil işleme gibi birçok alanda kullanılır</a:t>
            </a:r>
          </a:p>
        </p:txBody>
      </p:sp>
    </p:spTree>
    <p:extLst>
      <p:ext uri="{BB962C8B-B14F-4D97-AF65-F5344CB8AC3E}">
        <p14:creationId xmlns:p14="http://schemas.microsoft.com/office/powerpoint/2010/main" val="129302706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0A6BCF94-F108-4D92-8C4F-CD9273947A31}"/>
              </a:ext>
            </a:extLst>
          </p:cNvPr>
          <p:cNvSpPr>
            <a:spLocks noGrp="1"/>
          </p:cNvSpPr>
          <p:nvPr>
            <p:ph type="title"/>
          </p:nvPr>
        </p:nvSpPr>
        <p:spPr>
          <a:xfrm>
            <a:off x="3678401" y="797318"/>
            <a:ext cx="4272581" cy="1478570"/>
          </a:xfrm>
        </p:spPr>
        <p:txBody>
          <a:bodyPr rtlCol="0">
            <a:normAutofit/>
          </a:bodyPr>
          <a:lstStyle/>
          <a:p>
            <a:r>
              <a:rPr lang="tr-TR" sz="3200" dirty="0" err="1" smtClean="0"/>
              <a:t>Federated</a:t>
            </a:r>
            <a:r>
              <a:rPr lang="tr-TR" sz="3200" dirty="0" smtClean="0"/>
              <a:t> Learning </a:t>
            </a:r>
            <a:endParaRPr lang="tr-TR" sz="3200" dirty="0"/>
          </a:p>
        </p:txBody>
      </p:sp>
      <p:sp>
        <p:nvSpPr>
          <p:cNvPr id="3" name="Dikdörtgen 2"/>
          <p:cNvSpPr/>
          <p:nvPr/>
        </p:nvSpPr>
        <p:spPr>
          <a:xfrm>
            <a:off x="1081258" y="2275888"/>
            <a:ext cx="10621108" cy="1200329"/>
          </a:xfrm>
          <a:prstGeom prst="rect">
            <a:avLst/>
          </a:prstGeom>
        </p:spPr>
        <p:txBody>
          <a:bodyPr wrap="square">
            <a:spAutoFit/>
          </a:bodyPr>
          <a:lstStyle/>
          <a:p>
            <a:r>
              <a:rPr lang="tr-TR" dirty="0" smtClean="0"/>
              <a:t>Makina </a:t>
            </a:r>
            <a:r>
              <a:rPr lang="tr-TR" dirty="0"/>
              <a:t>öğrenme modellerini eğitme şeklimiz son yıllarda çok yol kat etti. Geleneksel bir yaklaşım, tüm verileri merkezi bir sunucuda toplamak ve modeli eğitmek için kullanmaktı. Ancak bu yöntem, kolay olsa da, veri gizliliği ile ilgili endişeleri artırdı ve çok değerli ancak hassas verilere erişilemedi. Bu sorunu ele almak için AI modelleri merkezi olmayan bir yaklaşıma geçmeye başladı ve "federe öğrenme" adı verilen yeni bir kavram ortaya çıktı. </a:t>
            </a:r>
          </a:p>
        </p:txBody>
      </p:sp>
      <p:sp>
        <p:nvSpPr>
          <p:cNvPr id="5" name="Dikdörtgen 4"/>
          <p:cNvSpPr/>
          <p:nvPr/>
        </p:nvSpPr>
        <p:spPr>
          <a:xfrm>
            <a:off x="1081258" y="3682288"/>
            <a:ext cx="10348546" cy="1569660"/>
          </a:xfrm>
          <a:prstGeom prst="rect">
            <a:avLst/>
          </a:prstGeom>
        </p:spPr>
        <p:txBody>
          <a:bodyPr wrap="square">
            <a:spAutoFit/>
          </a:bodyPr>
          <a:lstStyle/>
          <a:p>
            <a:r>
              <a:rPr lang="tr-TR" sz="2400" dirty="0" err="1"/>
              <a:t>Federated</a:t>
            </a:r>
            <a:r>
              <a:rPr lang="tr-TR" sz="2400" dirty="0"/>
              <a:t> Learning </a:t>
            </a:r>
            <a:r>
              <a:rPr lang="tr-TR" sz="2400" dirty="0" smtClean="0"/>
              <a:t>nedir?</a:t>
            </a:r>
          </a:p>
          <a:p>
            <a:r>
              <a:rPr lang="tr-TR" dirty="0" smtClean="0"/>
              <a:t> </a:t>
            </a:r>
            <a:r>
              <a:rPr lang="tr-TR" dirty="0" err="1"/>
              <a:t>Federated</a:t>
            </a:r>
            <a:r>
              <a:rPr lang="tr-TR" dirty="0"/>
              <a:t> Learning (işbirlikçi öğrenme) merkezi olmayan bir yaklaşımla eğitim yapan bir makine öğrenimi </a:t>
            </a:r>
            <a:r>
              <a:rPr lang="tr-TR" dirty="0" smtClean="0"/>
              <a:t>modelidir. </a:t>
            </a:r>
            <a:r>
              <a:rPr lang="tr-TR" dirty="0"/>
              <a:t>Uç cihazlardan global sunuculara veri alışverişi gerektirmez. Bunun yerine, kenar cihazlarındaki ham veriler, modeli yerel olarak eğitmek ve veri gizliliğini artırmak için kullanılır. Nihai model, yerel güncellemeler toplanarak ortak bir şekilde </a:t>
            </a:r>
            <a:r>
              <a:rPr lang="tr-TR" dirty="0" smtClean="0"/>
              <a:t>oluşturulur.</a:t>
            </a:r>
            <a:endParaRPr lang="tr-TR" dirty="0"/>
          </a:p>
        </p:txBody>
      </p:sp>
    </p:spTree>
    <p:extLst>
      <p:ext uri="{BB962C8B-B14F-4D97-AF65-F5344CB8AC3E}">
        <p14:creationId xmlns:p14="http://schemas.microsoft.com/office/powerpoint/2010/main" val="31960934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kdörtgen 2"/>
          <p:cNvSpPr/>
          <p:nvPr/>
        </p:nvSpPr>
        <p:spPr>
          <a:xfrm>
            <a:off x="3049495" y="1076704"/>
            <a:ext cx="5436681" cy="584775"/>
          </a:xfrm>
          <a:prstGeom prst="rect">
            <a:avLst/>
          </a:prstGeom>
        </p:spPr>
        <p:txBody>
          <a:bodyPr wrap="none">
            <a:spAutoFit/>
          </a:bodyPr>
          <a:lstStyle/>
          <a:p>
            <a:r>
              <a:rPr lang="tr-TR" sz="3200" dirty="0" err="1"/>
              <a:t>Federated</a:t>
            </a:r>
            <a:r>
              <a:rPr lang="tr-TR" sz="3200" dirty="0"/>
              <a:t> Learning Avantajları </a:t>
            </a:r>
          </a:p>
        </p:txBody>
      </p:sp>
      <p:sp>
        <p:nvSpPr>
          <p:cNvPr id="5" name="Dikdörtgen 4"/>
          <p:cNvSpPr/>
          <p:nvPr/>
        </p:nvSpPr>
        <p:spPr>
          <a:xfrm>
            <a:off x="747347" y="2164728"/>
            <a:ext cx="8001000" cy="1015663"/>
          </a:xfrm>
          <a:prstGeom prst="rect">
            <a:avLst/>
          </a:prstGeom>
        </p:spPr>
        <p:txBody>
          <a:bodyPr wrap="square">
            <a:spAutoFit/>
          </a:bodyPr>
          <a:lstStyle/>
          <a:p>
            <a:r>
              <a:rPr lang="tr-TR" sz="2400" dirty="0"/>
              <a:t>Gizlilik: </a:t>
            </a:r>
            <a:r>
              <a:rPr lang="tr-TR" dirty="0"/>
              <a:t>Verilerin eğitim için merkezi bir sunucuya gönderildiği geleneksel yöntemlerin aksine, federe öğrenme, eğitimin kenar cihazında yerel olarak gerçekleşmesine izin vererek potansiyel veri ihlallerini </a:t>
            </a:r>
            <a:r>
              <a:rPr lang="tr-TR" dirty="0" smtClean="0"/>
              <a:t>önler.</a:t>
            </a:r>
            <a:endParaRPr lang="tr-TR" dirty="0"/>
          </a:p>
        </p:txBody>
      </p:sp>
      <p:pic>
        <p:nvPicPr>
          <p:cNvPr id="7" name="Resim 6"/>
          <p:cNvPicPr>
            <a:picLocks noChangeAspect="1"/>
          </p:cNvPicPr>
          <p:nvPr/>
        </p:nvPicPr>
        <p:blipFill>
          <a:blip r:embed="rId3"/>
          <a:stretch>
            <a:fillRect/>
          </a:stretch>
        </p:blipFill>
        <p:spPr>
          <a:xfrm>
            <a:off x="9009363" y="2877255"/>
            <a:ext cx="2613887" cy="1714649"/>
          </a:xfrm>
          <a:prstGeom prst="rect">
            <a:avLst/>
          </a:prstGeom>
        </p:spPr>
      </p:pic>
      <p:sp>
        <p:nvSpPr>
          <p:cNvPr id="8" name="Dikdörtgen 7"/>
          <p:cNvSpPr/>
          <p:nvPr/>
        </p:nvSpPr>
        <p:spPr>
          <a:xfrm>
            <a:off x="747347" y="3308084"/>
            <a:ext cx="7913076" cy="1015663"/>
          </a:xfrm>
          <a:prstGeom prst="rect">
            <a:avLst/>
          </a:prstGeom>
        </p:spPr>
        <p:txBody>
          <a:bodyPr wrap="square">
            <a:spAutoFit/>
          </a:bodyPr>
          <a:lstStyle/>
          <a:p>
            <a:r>
              <a:rPr lang="tr-TR" sz="2400" dirty="0"/>
              <a:t>Veri güvenliği</a:t>
            </a:r>
            <a:r>
              <a:rPr lang="tr-TR" dirty="0"/>
              <a:t>: Veri güvenliğini sağlamak için yalnızca şifreli model güncellemeleri merkezi sunucuyla paylaşılır. Ayrıca, Güvenli Toplama İlkesi gibi güvenli toplama teknikleri, yalnızca toplu sonuçların şifresini çözmeyi </a:t>
            </a:r>
            <a:r>
              <a:rPr lang="tr-TR" dirty="0" smtClean="0"/>
              <a:t>sağlar.</a:t>
            </a:r>
            <a:endParaRPr lang="tr-TR" dirty="0"/>
          </a:p>
        </p:txBody>
      </p:sp>
      <p:sp>
        <p:nvSpPr>
          <p:cNvPr id="9" name="Dikdörtgen 8"/>
          <p:cNvSpPr/>
          <p:nvPr/>
        </p:nvSpPr>
        <p:spPr>
          <a:xfrm>
            <a:off x="833937" y="4401000"/>
            <a:ext cx="7826485" cy="1631216"/>
          </a:xfrm>
          <a:prstGeom prst="rect">
            <a:avLst/>
          </a:prstGeom>
        </p:spPr>
        <p:txBody>
          <a:bodyPr wrap="square">
            <a:spAutoFit/>
          </a:bodyPr>
          <a:lstStyle/>
          <a:p>
            <a:r>
              <a:rPr lang="tr-TR" sz="2400" dirty="0"/>
              <a:t>Heterojen verilere </a:t>
            </a:r>
            <a:r>
              <a:rPr lang="tr-TR" sz="2400" dirty="0" smtClean="0"/>
              <a:t>erişim </a:t>
            </a:r>
            <a:r>
              <a:rPr lang="tr-TR" dirty="0" smtClean="0"/>
              <a:t>: </a:t>
            </a:r>
            <a:r>
              <a:rPr lang="tr-TR" dirty="0"/>
              <a:t>Birleşik öğrenme, birden fazla cihaza, yere ve kuruluşa yayılmış verilere erişimi garanti eder. Güvenlik ve gizliliği korurken finansal veya sağlık verileri gibi hassas veriler üzerinde modellerin eğitilmesini mümkün kılar. Daha fazla veri çeşitliliği sayesinde modeller daha genelleştirilebilir hale </a:t>
            </a:r>
            <a:r>
              <a:rPr lang="tr-TR" dirty="0" smtClean="0"/>
              <a:t>getirilebilir.</a:t>
            </a:r>
            <a:endParaRPr lang="tr-TR" dirty="0"/>
          </a:p>
        </p:txBody>
      </p:sp>
    </p:spTree>
    <p:extLst>
      <p:ext uri="{BB962C8B-B14F-4D97-AF65-F5344CB8AC3E}">
        <p14:creationId xmlns:p14="http://schemas.microsoft.com/office/powerpoint/2010/main" val="508916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Başlık 1">
            <a:extLst>
              <a:ext uri="{FF2B5EF4-FFF2-40B4-BE49-F238E27FC236}">
                <a16:creationId xmlns:a16="http://schemas.microsoft.com/office/drawing/2014/main" id="{0A6BCF94-F108-4D92-8C4F-CD9273947A31}"/>
              </a:ext>
            </a:extLst>
          </p:cNvPr>
          <p:cNvSpPr>
            <a:spLocks noGrp="1"/>
          </p:cNvSpPr>
          <p:nvPr>
            <p:ph type="title"/>
          </p:nvPr>
        </p:nvSpPr>
        <p:spPr>
          <a:xfrm>
            <a:off x="4537311" y="739160"/>
            <a:ext cx="2698758" cy="1478570"/>
          </a:xfrm>
        </p:spPr>
        <p:txBody>
          <a:bodyPr rtlCol="0">
            <a:normAutofit/>
          </a:bodyPr>
          <a:lstStyle/>
          <a:p>
            <a:r>
              <a:rPr lang="tr-TR" sz="3200" dirty="0" err="1" smtClean="0"/>
              <a:t>Tensorflow</a:t>
            </a:r>
            <a:endParaRPr lang="tr-TR" sz="3200" dirty="0"/>
          </a:p>
        </p:txBody>
      </p:sp>
      <p:sp>
        <p:nvSpPr>
          <p:cNvPr id="3" name="Dikdörtgen 2"/>
          <p:cNvSpPr/>
          <p:nvPr/>
        </p:nvSpPr>
        <p:spPr>
          <a:xfrm>
            <a:off x="985219" y="2121015"/>
            <a:ext cx="9978790" cy="1200329"/>
          </a:xfrm>
          <a:prstGeom prst="rect">
            <a:avLst/>
          </a:prstGeom>
        </p:spPr>
        <p:txBody>
          <a:bodyPr wrap="square">
            <a:spAutoFit/>
          </a:bodyPr>
          <a:lstStyle/>
          <a:p>
            <a:r>
              <a:rPr lang="tr-TR" dirty="0" err="1"/>
              <a:t>TensorFlow</a:t>
            </a:r>
            <a:r>
              <a:rPr lang="tr-TR" dirty="0"/>
              <a:t>, Google tarafından geliştirilmiş açık kaynaklı bir </a:t>
            </a:r>
            <a:r>
              <a:rPr lang="tr-TR" b="1" dirty="0"/>
              <a:t>makine öğrenimi</a:t>
            </a:r>
            <a:r>
              <a:rPr lang="tr-TR" dirty="0"/>
              <a:t> ve </a:t>
            </a:r>
            <a:r>
              <a:rPr lang="tr-TR" b="1" dirty="0"/>
              <a:t>derin öğrenme</a:t>
            </a:r>
            <a:r>
              <a:rPr lang="tr-TR" dirty="0"/>
              <a:t> kütüphanesidir. </a:t>
            </a:r>
            <a:r>
              <a:rPr lang="tr-TR" dirty="0" err="1"/>
              <a:t>TensorFlow</a:t>
            </a:r>
            <a:r>
              <a:rPr lang="tr-TR" dirty="0"/>
              <a:t>, karmaşık matematiksel işlemleri kolaylaştırmak ve yapay zeka modellerini hızlı bir şekilde geliştirmek için tasarlanmıştır. </a:t>
            </a:r>
            <a:r>
              <a:rPr lang="tr-TR" dirty="0" err="1"/>
              <a:t>Python</a:t>
            </a:r>
            <a:r>
              <a:rPr lang="tr-TR" dirty="0"/>
              <a:t>, C++, </a:t>
            </a:r>
            <a:r>
              <a:rPr lang="tr-TR" dirty="0" err="1"/>
              <a:t>JavaScript</a:t>
            </a:r>
            <a:r>
              <a:rPr lang="tr-TR" dirty="0"/>
              <a:t> ve Java gibi çeşitli programlama dillerini destekler.</a:t>
            </a:r>
          </a:p>
        </p:txBody>
      </p:sp>
      <p:pic>
        <p:nvPicPr>
          <p:cNvPr id="7" name="Resi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340" y="3044701"/>
            <a:ext cx="4838700" cy="3019425"/>
          </a:xfrm>
          <a:prstGeom prst="rect">
            <a:avLst/>
          </a:prstGeom>
        </p:spPr>
      </p:pic>
    </p:spTree>
    <p:extLst>
      <p:ext uri="{BB962C8B-B14F-4D97-AF65-F5344CB8AC3E}">
        <p14:creationId xmlns:p14="http://schemas.microsoft.com/office/powerpoint/2010/main" val="24702638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1084106" y="2204417"/>
            <a:ext cx="1002323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1" indent="0" algn="l" defTabSz="914400" rtl="0" eaLnBrk="0" fontAlgn="base" latinLnBrk="0" hangingPunct="0">
              <a:lnSpc>
                <a:spcPct val="100000"/>
              </a:lnSpc>
              <a:spcBef>
                <a:spcPct val="0"/>
              </a:spcBef>
              <a:spcAft>
                <a:spcPct val="0"/>
              </a:spcAft>
              <a:buClrTx/>
              <a:buSzTx/>
              <a:tabLst/>
            </a:pPr>
            <a:r>
              <a:rPr kumimoji="0" lang="tr-TR" altLang="tr-TR" sz="1800" b="0" i="0" u="none" strike="noStrike" cap="none" normalizeH="0" baseline="0" dirty="0" err="1" smtClean="0">
                <a:ln>
                  <a:noFill/>
                </a:ln>
                <a:solidFill>
                  <a:schemeClr val="tx1"/>
                </a:solidFill>
                <a:effectLst/>
                <a:latin typeface="Arial" panose="020B0604020202020204" pitchFamily="34" charset="0"/>
              </a:rPr>
              <a:t>TensorFlow</a:t>
            </a:r>
            <a:r>
              <a:rPr kumimoji="0" lang="tr-TR" altLang="tr-TR" sz="1800" b="0" i="0" u="none" strike="noStrike" cap="none" normalizeH="0" baseline="0" dirty="0" smtClean="0">
                <a:ln>
                  <a:noFill/>
                </a:ln>
                <a:solidFill>
                  <a:schemeClr val="tx1"/>
                </a:solidFill>
                <a:effectLst/>
                <a:latin typeface="Arial" panose="020B0604020202020204" pitchFamily="34" charset="0"/>
              </a:rPr>
              <a:t>, sinir ağlarının oluşturulması, eğitilmesi ve dağıtılması için gerekli tüm araçları sağlar. CNN, RNN, </a:t>
            </a:r>
            <a:r>
              <a:rPr kumimoji="0" lang="tr-TR" altLang="tr-TR" sz="1800" b="0" i="0" u="none" strike="noStrike" cap="none" normalizeH="0" baseline="0" dirty="0" err="1" smtClean="0">
                <a:ln>
                  <a:noFill/>
                </a:ln>
                <a:solidFill>
                  <a:schemeClr val="tx1"/>
                </a:solidFill>
                <a:effectLst/>
                <a:latin typeface="Arial" panose="020B0604020202020204" pitchFamily="34" charset="0"/>
              </a:rPr>
              <a:t>Transformer</a:t>
            </a:r>
            <a:r>
              <a:rPr kumimoji="0" lang="tr-TR" altLang="tr-TR" sz="1800" b="0" i="0" u="none" strike="noStrike" cap="none" normalizeH="0" baseline="0" dirty="0" smtClean="0">
                <a:ln>
                  <a:noFill/>
                </a:ln>
                <a:solidFill>
                  <a:schemeClr val="tx1"/>
                </a:solidFill>
                <a:effectLst/>
                <a:latin typeface="Arial" panose="020B0604020202020204" pitchFamily="34" charset="0"/>
              </a:rPr>
              <a:t> gibi popüler model mimarileri kolaylıkla </a:t>
            </a:r>
            <a:r>
              <a:rPr kumimoji="0" lang="tr-TR" altLang="tr-TR" sz="1800" b="0" i="0" u="none" strike="noStrike" cap="none" normalizeH="0" baseline="0" dirty="0" err="1" smtClean="0">
                <a:ln>
                  <a:noFill/>
                </a:ln>
                <a:solidFill>
                  <a:schemeClr val="tx1"/>
                </a:solidFill>
                <a:effectLst/>
                <a:latin typeface="Arial" panose="020B0604020202020204" pitchFamily="34" charset="0"/>
              </a:rPr>
              <a:t>TensorFlow</a:t>
            </a:r>
            <a:r>
              <a:rPr kumimoji="0" lang="tr-TR" altLang="tr-TR" sz="1800" b="0" i="0" u="none" strike="noStrike" cap="none" normalizeH="0" baseline="0" dirty="0" smtClean="0">
                <a:ln>
                  <a:noFill/>
                </a:ln>
                <a:solidFill>
                  <a:schemeClr val="tx1"/>
                </a:solidFill>
                <a:effectLst/>
                <a:latin typeface="Arial" panose="020B0604020202020204" pitchFamily="34" charset="0"/>
              </a:rPr>
              <a:t> ile oluşturulabilir.</a:t>
            </a:r>
          </a:p>
          <a:p>
            <a:pPr marL="0" marR="0" lvl="0" indent="0" algn="l" defTabSz="914400" rtl="0" eaLnBrk="0" fontAlgn="base" latinLnBrk="0" hangingPunct="0">
              <a:lnSpc>
                <a:spcPct val="100000"/>
              </a:lnSpc>
              <a:spcBef>
                <a:spcPct val="0"/>
              </a:spcBef>
              <a:spcAft>
                <a:spcPct val="0"/>
              </a:spcAft>
              <a:buClrTx/>
              <a:buSzTx/>
              <a:tabLst/>
            </a:pPr>
            <a:r>
              <a:rPr lang="tr-TR" altLang="tr-TR" dirty="0">
                <a:latin typeface="Arial" panose="020B0604020202020204" pitchFamily="34" charset="0"/>
              </a:rPr>
              <a:t/>
            </a:r>
            <a:br>
              <a:rPr lang="tr-TR" altLang="tr-TR" dirty="0">
                <a:latin typeface="Arial" panose="020B0604020202020204" pitchFamily="34" charset="0"/>
              </a:rPr>
            </a:br>
            <a:r>
              <a:rPr lang="tr-TR" altLang="tr-TR" dirty="0">
                <a:latin typeface="Arial" panose="020B0604020202020204" pitchFamily="34" charset="0"/>
              </a:rPr>
              <a:t> </a:t>
            </a:r>
            <a:r>
              <a:rPr lang="tr-TR" altLang="tr-TR" dirty="0" smtClean="0">
                <a:latin typeface="Arial" panose="020B0604020202020204" pitchFamily="34" charset="0"/>
              </a:rPr>
              <a:t>     </a:t>
            </a:r>
            <a:r>
              <a:rPr kumimoji="0" lang="tr-TR" altLang="tr-TR" sz="1800" b="1" i="0" u="none" strike="noStrike" cap="none" normalizeH="0" baseline="0" dirty="0" smtClean="0">
                <a:ln>
                  <a:noFill/>
                </a:ln>
                <a:solidFill>
                  <a:schemeClr val="tx1"/>
                </a:solidFill>
                <a:effectLst/>
                <a:latin typeface="Arial" panose="020B0604020202020204" pitchFamily="34" charset="0"/>
              </a:rPr>
              <a:t>GPU ve TPU Desteği</a:t>
            </a:r>
            <a:endParaRPr kumimoji="0" lang="tr-TR" altLang="tr-TR" sz="1800" b="0" i="0" u="none" strike="noStrike" cap="none" normalizeH="0" baseline="0" dirty="0" smtClean="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tabLst/>
            </a:pPr>
            <a:r>
              <a:rPr kumimoji="0" lang="tr-TR" altLang="tr-TR" sz="1800" b="0" i="0" u="none" strike="noStrike" cap="none" normalizeH="0" baseline="0" dirty="0" err="1" smtClean="0">
                <a:ln>
                  <a:noFill/>
                </a:ln>
                <a:solidFill>
                  <a:schemeClr val="tx1"/>
                </a:solidFill>
                <a:effectLst/>
                <a:latin typeface="Arial" panose="020B0604020202020204" pitchFamily="34" charset="0"/>
              </a:rPr>
              <a:t>TensorFlow</a:t>
            </a:r>
            <a:r>
              <a:rPr kumimoji="0" lang="tr-TR" altLang="tr-TR" sz="1800" b="0" i="0" u="none" strike="noStrike" cap="none" normalizeH="0" baseline="0" dirty="0" smtClean="0">
                <a:ln>
                  <a:noFill/>
                </a:ln>
                <a:solidFill>
                  <a:schemeClr val="tx1"/>
                </a:solidFill>
                <a:effectLst/>
                <a:latin typeface="Arial" panose="020B0604020202020204" pitchFamily="34" charset="0"/>
              </a:rPr>
              <a:t>, hem </a:t>
            </a:r>
            <a:r>
              <a:rPr kumimoji="0" lang="tr-TR" altLang="tr-TR" sz="1800" b="1" i="0" u="none" strike="noStrike" cap="none" normalizeH="0" baseline="0" dirty="0" smtClean="0">
                <a:ln>
                  <a:noFill/>
                </a:ln>
                <a:solidFill>
                  <a:schemeClr val="tx1"/>
                </a:solidFill>
                <a:effectLst/>
                <a:latin typeface="Arial" panose="020B0604020202020204" pitchFamily="34" charset="0"/>
              </a:rPr>
              <a:t>CPU</a:t>
            </a:r>
            <a:r>
              <a:rPr kumimoji="0" lang="tr-TR" altLang="tr-TR" sz="1800" b="0" i="0" u="none" strike="noStrike" cap="none" normalizeH="0" baseline="0" dirty="0" smtClean="0">
                <a:ln>
                  <a:noFill/>
                </a:ln>
                <a:solidFill>
                  <a:schemeClr val="tx1"/>
                </a:solidFill>
                <a:effectLst/>
                <a:latin typeface="Arial" panose="020B0604020202020204" pitchFamily="34" charset="0"/>
              </a:rPr>
              <a:t> hem de </a:t>
            </a:r>
            <a:r>
              <a:rPr kumimoji="0" lang="tr-TR" altLang="tr-TR" sz="1800" b="1" i="0" u="none" strike="noStrike" cap="none" normalizeH="0" baseline="0" dirty="0" smtClean="0">
                <a:ln>
                  <a:noFill/>
                </a:ln>
                <a:solidFill>
                  <a:schemeClr val="tx1"/>
                </a:solidFill>
                <a:effectLst/>
                <a:latin typeface="Arial" panose="020B0604020202020204" pitchFamily="34" charset="0"/>
              </a:rPr>
              <a:t>GPU</a:t>
            </a:r>
            <a:r>
              <a:rPr kumimoji="0" lang="tr-TR" altLang="tr-TR" sz="1800" b="0" i="0" u="none" strike="noStrike" cap="none" normalizeH="0" baseline="0" dirty="0" smtClean="0">
                <a:ln>
                  <a:noFill/>
                </a:ln>
                <a:solidFill>
                  <a:schemeClr val="tx1"/>
                </a:solidFill>
                <a:effectLst/>
                <a:latin typeface="Arial" panose="020B0604020202020204" pitchFamily="34" charset="0"/>
              </a:rPr>
              <a:t> (ve Google’ın özel donanımı olan </a:t>
            </a:r>
            <a:r>
              <a:rPr kumimoji="0" lang="tr-TR" altLang="tr-TR" sz="1800" b="1" i="0" u="none" strike="noStrike" cap="none" normalizeH="0" baseline="0" dirty="0" smtClean="0">
                <a:ln>
                  <a:noFill/>
                </a:ln>
                <a:solidFill>
                  <a:schemeClr val="tx1"/>
                </a:solidFill>
                <a:effectLst/>
                <a:latin typeface="Arial" panose="020B0604020202020204" pitchFamily="34" charset="0"/>
              </a:rPr>
              <a:t>TPU</a:t>
            </a:r>
            <a:r>
              <a:rPr kumimoji="0" lang="tr-TR" altLang="tr-TR" sz="1800" b="0" i="0" u="none" strike="noStrike" cap="none" normalizeH="0" baseline="0" dirty="0" smtClean="0">
                <a:ln>
                  <a:noFill/>
                </a:ln>
                <a:solidFill>
                  <a:schemeClr val="tx1"/>
                </a:solidFill>
                <a:effectLst/>
                <a:latin typeface="Arial" panose="020B0604020202020204" pitchFamily="34" charset="0"/>
              </a:rPr>
              <a:t>) üzerinde çalışabilir. Bu da büyük veri setleri üzerinde modelleri hızlı bir şekilde eğitme imkânı tanır.</a:t>
            </a:r>
          </a:p>
          <a:p>
            <a:pPr marL="457200" marR="0" lvl="1" indent="0" algn="l" defTabSz="914400" rtl="0" eaLnBrk="0" fontAlgn="base" latinLnBrk="0" hangingPunct="0">
              <a:lnSpc>
                <a:spcPct val="100000"/>
              </a:lnSpc>
              <a:spcBef>
                <a:spcPct val="0"/>
              </a:spcBef>
              <a:spcAft>
                <a:spcPct val="0"/>
              </a:spcAft>
              <a:buClrTx/>
              <a:buSzTx/>
              <a:buFontTx/>
              <a:buChar char="•"/>
              <a:tabLst/>
            </a:pPr>
            <a:endParaRPr kumimoji="0" lang="tr-TR" altLang="tr-TR"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tr-TR" altLang="tr-TR" sz="1800" b="1" i="0" u="none" strike="noStrike" cap="none" normalizeH="0" baseline="0" dirty="0" smtClean="0">
                <a:ln>
                  <a:noFill/>
                </a:ln>
                <a:solidFill>
                  <a:schemeClr val="tx1"/>
                </a:solidFill>
                <a:effectLst/>
                <a:latin typeface="Arial" panose="020B0604020202020204" pitchFamily="34" charset="0"/>
              </a:rPr>
              <a:t>      Taşınabilirlik</a:t>
            </a:r>
            <a:endParaRPr kumimoji="0" lang="tr-TR" altLang="tr-TR" sz="1800" b="0" i="0" u="none" strike="noStrike" cap="none" normalizeH="0" baseline="0" dirty="0" smtClean="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tabLst/>
            </a:pPr>
            <a:r>
              <a:rPr kumimoji="0" lang="tr-TR" altLang="tr-TR" sz="1800" b="0" i="0" u="none" strike="noStrike" cap="none" normalizeH="0" baseline="0" dirty="0" err="1" smtClean="0">
                <a:ln>
                  <a:noFill/>
                </a:ln>
                <a:solidFill>
                  <a:schemeClr val="tx1"/>
                </a:solidFill>
                <a:effectLst/>
                <a:latin typeface="Arial" panose="020B0604020202020204" pitchFamily="34" charset="0"/>
              </a:rPr>
              <a:t>TensorFlow</a:t>
            </a:r>
            <a:r>
              <a:rPr kumimoji="0" lang="tr-TR" altLang="tr-TR" sz="1800" b="0" i="0" u="none" strike="noStrike" cap="none" normalizeH="0" baseline="0" dirty="0" smtClean="0">
                <a:ln>
                  <a:noFill/>
                </a:ln>
                <a:solidFill>
                  <a:schemeClr val="tx1"/>
                </a:solidFill>
                <a:effectLst/>
                <a:latin typeface="Arial" panose="020B0604020202020204" pitchFamily="34" charset="0"/>
              </a:rPr>
              <a:t> ile oluşturulan modeller, birden fazla platformda (mobil cihazlar, web, masaüstü veya sunucular) kullanılabilir. </a:t>
            </a:r>
            <a:r>
              <a:rPr kumimoji="0" lang="tr-TR" altLang="tr-TR" sz="1800" b="0" i="0" u="none" strike="noStrike" cap="none" normalizeH="0" baseline="0" dirty="0" err="1" smtClean="0">
                <a:ln>
                  <a:noFill/>
                </a:ln>
                <a:solidFill>
                  <a:schemeClr val="tx1"/>
                </a:solidFill>
                <a:effectLst/>
                <a:latin typeface="Arial" panose="020B0604020202020204" pitchFamily="34" charset="0"/>
              </a:rPr>
              <a:t>TensorFlow</a:t>
            </a:r>
            <a:r>
              <a:rPr kumimoji="0" lang="tr-TR" altLang="tr-TR" sz="1800" b="0" i="0" u="none" strike="noStrike" cap="none" normalizeH="0" baseline="0" dirty="0" smtClean="0">
                <a:ln>
                  <a:noFill/>
                </a:ln>
                <a:solidFill>
                  <a:schemeClr val="tx1"/>
                </a:solidFill>
                <a:effectLst/>
                <a:latin typeface="Arial" panose="020B0604020202020204" pitchFamily="34" charset="0"/>
              </a:rPr>
              <a:t> </a:t>
            </a:r>
            <a:r>
              <a:rPr kumimoji="0" lang="tr-TR" altLang="tr-TR" sz="1800" b="0" i="0" u="none" strike="noStrike" cap="none" normalizeH="0" baseline="0" dirty="0" err="1" smtClean="0">
                <a:ln>
                  <a:noFill/>
                </a:ln>
                <a:solidFill>
                  <a:schemeClr val="tx1"/>
                </a:solidFill>
                <a:effectLst/>
                <a:latin typeface="Arial" panose="020B0604020202020204" pitchFamily="34" charset="0"/>
              </a:rPr>
              <a:t>Lite</a:t>
            </a:r>
            <a:r>
              <a:rPr kumimoji="0" lang="tr-TR" altLang="tr-TR" sz="1800" b="0" i="0" u="none" strike="noStrike" cap="none" normalizeH="0" baseline="0" dirty="0" smtClean="0">
                <a:ln>
                  <a:noFill/>
                </a:ln>
                <a:solidFill>
                  <a:schemeClr val="tx1"/>
                </a:solidFill>
                <a:effectLst/>
                <a:latin typeface="Arial" panose="020B0604020202020204" pitchFamily="34" charset="0"/>
              </a:rPr>
              <a:t> ve TensorFlow.js gibi araçlar bu taşınabilirliği sağlar.</a:t>
            </a:r>
          </a:p>
        </p:txBody>
      </p:sp>
      <p:sp>
        <p:nvSpPr>
          <p:cNvPr id="8" name="Metin kutusu 7"/>
          <p:cNvSpPr txBox="1"/>
          <p:nvPr/>
        </p:nvSpPr>
        <p:spPr>
          <a:xfrm>
            <a:off x="3323492" y="1354016"/>
            <a:ext cx="5122428" cy="523220"/>
          </a:xfrm>
          <a:prstGeom prst="rect">
            <a:avLst/>
          </a:prstGeom>
          <a:noFill/>
        </p:spPr>
        <p:txBody>
          <a:bodyPr wrap="none" rtlCol="0">
            <a:spAutoFit/>
          </a:bodyPr>
          <a:lstStyle/>
          <a:p>
            <a:r>
              <a:rPr lang="tr-TR" sz="2800" dirty="0" smtClean="0"/>
              <a:t>TENSORFLOW TEMEL ÖZELLİKLERİ</a:t>
            </a:r>
            <a:endParaRPr lang="tr-TR" sz="2800" dirty="0"/>
          </a:p>
        </p:txBody>
      </p:sp>
    </p:spTree>
    <p:extLst>
      <p:ext uri="{BB962C8B-B14F-4D97-AF65-F5344CB8AC3E}">
        <p14:creationId xmlns:p14="http://schemas.microsoft.com/office/powerpoint/2010/main" val="26839836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p:cNvSpPr/>
          <p:nvPr/>
        </p:nvSpPr>
        <p:spPr>
          <a:xfrm>
            <a:off x="1239716" y="859030"/>
            <a:ext cx="10049607" cy="4955203"/>
          </a:xfrm>
          <a:prstGeom prst="rect">
            <a:avLst/>
          </a:prstGeom>
        </p:spPr>
        <p:txBody>
          <a:bodyPr wrap="square">
            <a:spAutoFit/>
          </a:bodyPr>
          <a:lstStyle/>
          <a:p>
            <a:r>
              <a:rPr lang="tr-TR" sz="2800" b="1" dirty="0" smtClean="0"/>
              <a:t>                         </a:t>
            </a:r>
            <a:r>
              <a:rPr lang="tr-TR" sz="2800" b="1" dirty="0" err="1" smtClean="0"/>
              <a:t>TensorFlow’un</a:t>
            </a:r>
            <a:r>
              <a:rPr lang="tr-TR" sz="2800" b="1" dirty="0" smtClean="0"/>
              <a:t> </a:t>
            </a:r>
            <a:r>
              <a:rPr lang="tr-TR" sz="2800" b="1" dirty="0"/>
              <a:t>Kullanım </a:t>
            </a:r>
            <a:r>
              <a:rPr lang="tr-TR" sz="2800" b="1" dirty="0" smtClean="0"/>
              <a:t>Alanları</a:t>
            </a:r>
            <a:r>
              <a:rPr lang="tr-TR" b="1" dirty="0" smtClean="0"/>
              <a:t/>
            </a:r>
            <a:br>
              <a:rPr lang="tr-TR" b="1" dirty="0" smtClean="0"/>
            </a:br>
            <a:endParaRPr lang="tr-TR" b="1" dirty="0"/>
          </a:p>
          <a:p>
            <a:r>
              <a:rPr lang="tr-TR" b="1" dirty="0"/>
              <a:t>Görüntü İşleme (</a:t>
            </a:r>
            <a:r>
              <a:rPr lang="tr-TR" b="1" dirty="0" err="1"/>
              <a:t>Computer</a:t>
            </a:r>
            <a:r>
              <a:rPr lang="tr-TR" b="1" dirty="0"/>
              <a:t> </a:t>
            </a:r>
            <a:r>
              <a:rPr lang="tr-TR" b="1" dirty="0" err="1"/>
              <a:t>Vision</a:t>
            </a:r>
            <a:r>
              <a:rPr lang="tr-TR" b="1" dirty="0"/>
              <a:t>)</a:t>
            </a:r>
            <a:endParaRPr lang="tr-TR" dirty="0"/>
          </a:p>
          <a:p>
            <a:pPr lvl="1"/>
            <a:r>
              <a:rPr lang="tr-TR" dirty="0"/>
              <a:t>Nesne tanıma, yüz tanıma, görüntü sınıflandırma gibi alanlarda kullanılır</a:t>
            </a:r>
            <a:r>
              <a:rPr lang="tr-TR" dirty="0" smtClean="0"/>
              <a:t>.</a:t>
            </a:r>
            <a:br>
              <a:rPr lang="tr-TR" dirty="0" smtClean="0"/>
            </a:br>
            <a:endParaRPr lang="tr-TR" dirty="0"/>
          </a:p>
          <a:p>
            <a:r>
              <a:rPr lang="tr-TR" b="1" dirty="0"/>
              <a:t>Doğal Dil İşleme (NLP)</a:t>
            </a:r>
            <a:endParaRPr lang="tr-TR" dirty="0"/>
          </a:p>
          <a:p>
            <a:pPr marL="742950" lvl="1" indent="-285750">
              <a:buFont typeface="+mj-lt"/>
              <a:buAutoNum type="arabicPeriod"/>
            </a:pPr>
            <a:r>
              <a:rPr lang="tr-TR" dirty="0"/>
              <a:t>Metin sınıflandırma, dil çevirisi, metin üretimi ve konuşma tanıma gibi görevlerde yaygın olarak kullanılır</a:t>
            </a:r>
            <a:r>
              <a:rPr lang="tr-TR" dirty="0" smtClean="0"/>
              <a:t>.</a:t>
            </a:r>
            <a:endParaRPr lang="tr-TR" dirty="0"/>
          </a:p>
          <a:p>
            <a:r>
              <a:rPr lang="tr-TR" b="1" dirty="0" smtClean="0"/>
              <a:t/>
            </a:r>
            <a:br>
              <a:rPr lang="tr-TR" b="1" dirty="0" smtClean="0"/>
            </a:br>
            <a:r>
              <a:rPr lang="tr-TR" b="1" dirty="0" smtClean="0"/>
              <a:t>Zaman </a:t>
            </a:r>
            <a:r>
              <a:rPr lang="tr-TR" b="1" dirty="0"/>
              <a:t>Serisi ve Tahmin</a:t>
            </a:r>
            <a:endParaRPr lang="tr-TR" dirty="0"/>
          </a:p>
          <a:p>
            <a:pPr lvl="1"/>
            <a:r>
              <a:rPr lang="tr-TR" dirty="0"/>
              <a:t>Finansal veri analizi, hava tahmini gibi zaman serisi tabanlı projelerde kullanılır</a:t>
            </a:r>
            <a:r>
              <a:rPr lang="tr-TR" dirty="0" smtClean="0"/>
              <a:t>.</a:t>
            </a:r>
          </a:p>
          <a:p>
            <a:pPr marL="742950" lvl="1" indent="-285750">
              <a:buFont typeface="+mj-lt"/>
              <a:buAutoNum type="arabicPeriod"/>
            </a:pPr>
            <a:endParaRPr lang="tr-TR" dirty="0"/>
          </a:p>
          <a:p>
            <a:r>
              <a:rPr lang="tr-TR" b="1" dirty="0"/>
              <a:t>Ses İşleme</a:t>
            </a:r>
            <a:endParaRPr lang="tr-TR" dirty="0"/>
          </a:p>
          <a:p>
            <a:pPr lvl="1"/>
            <a:r>
              <a:rPr lang="tr-TR" dirty="0"/>
              <a:t>Ses sınıflandırma, konuşma tanıma, müzik analizi gibi uygulamalarda </a:t>
            </a:r>
            <a:r>
              <a:rPr lang="tr-TR" dirty="0" smtClean="0"/>
              <a:t>güçlüdür.</a:t>
            </a:r>
          </a:p>
          <a:p>
            <a:pPr marL="742950" lvl="1" indent="-285750">
              <a:buFont typeface="+mj-lt"/>
              <a:buAutoNum type="arabicPeriod"/>
            </a:pPr>
            <a:endParaRPr lang="tr-TR" dirty="0" smtClean="0"/>
          </a:p>
          <a:p>
            <a:r>
              <a:rPr lang="tr-TR" b="1" dirty="0" smtClean="0"/>
              <a:t>Oyun ve Simülasyon</a:t>
            </a:r>
            <a:endParaRPr lang="tr-TR" dirty="0" smtClean="0"/>
          </a:p>
          <a:p>
            <a:pPr lvl="1"/>
            <a:r>
              <a:rPr lang="tr-TR" dirty="0" err="1" smtClean="0"/>
              <a:t>TensorFlow</a:t>
            </a:r>
            <a:r>
              <a:rPr lang="tr-TR" dirty="0"/>
              <a:t>, pekiştirmeli öğrenim (</a:t>
            </a:r>
            <a:r>
              <a:rPr lang="tr-TR" dirty="0" err="1"/>
              <a:t>reinforcement</a:t>
            </a:r>
            <a:r>
              <a:rPr lang="tr-TR" dirty="0"/>
              <a:t> </a:t>
            </a:r>
            <a:r>
              <a:rPr lang="tr-TR" dirty="0" err="1"/>
              <a:t>learning</a:t>
            </a:r>
            <a:r>
              <a:rPr lang="tr-TR" dirty="0"/>
              <a:t>) için kullanılabilir.</a:t>
            </a:r>
          </a:p>
        </p:txBody>
      </p:sp>
    </p:spTree>
    <p:extLst>
      <p:ext uri="{BB962C8B-B14F-4D97-AF65-F5344CB8AC3E}">
        <p14:creationId xmlns:p14="http://schemas.microsoft.com/office/powerpoint/2010/main" val="46165800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kdörtgen 4"/>
          <p:cNvSpPr/>
          <p:nvPr/>
        </p:nvSpPr>
        <p:spPr>
          <a:xfrm>
            <a:off x="745940" y="2715262"/>
            <a:ext cx="10876084" cy="769441"/>
          </a:xfrm>
          <a:prstGeom prst="rect">
            <a:avLst/>
          </a:prstGeom>
        </p:spPr>
        <p:txBody>
          <a:bodyPr wrap="square">
            <a:spAutoFit/>
          </a:bodyPr>
          <a:lstStyle/>
          <a:p>
            <a:pPr algn="ctr"/>
            <a:r>
              <a:rPr lang="tr-TR" sz="4400" b="1" dirty="0" smtClean="0"/>
              <a:t>DİNLEDİĞİNİN İÇİN TEŞEKKÜRLER</a:t>
            </a:r>
            <a:endParaRPr lang="tr-TR" sz="4400" dirty="0"/>
          </a:p>
        </p:txBody>
      </p:sp>
    </p:spTree>
    <p:extLst>
      <p:ext uri="{BB962C8B-B14F-4D97-AF65-F5344CB8AC3E}">
        <p14:creationId xmlns:p14="http://schemas.microsoft.com/office/powerpoint/2010/main" val="34338861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up 173">
            <a:extLst>
              <a:ext uri="{FF2B5EF4-FFF2-40B4-BE49-F238E27FC236}">
                <a16:creationId xmlns:a16="http://schemas.microsoft.com/office/drawing/2014/main" id="{8E1DDAD8-1D10-4640-A034-BE90015E37B6}"/>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Dikdörtgen 174">
              <a:extLst>
                <a:ext uri="{FF2B5EF4-FFF2-40B4-BE49-F238E27FC236}">
                  <a16:creationId xmlns:a16="http://schemas.microsoft.com/office/drawing/2014/main" id="{52FE7688-721D-4A97-B007-BDE056094DA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tr-TR" dirty="0"/>
            </a:p>
          </p:txBody>
        </p:sp>
        <p:pic>
          <p:nvPicPr>
            <p:cNvPr id="176" name="Resim 2">
              <a:extLst>
                <a:ext uri="{FF2B5EF4-FFF2-40B4-BE49-F238E27FC236}">
                  <a16:creationId xmlns:a16="http://schemas.microsoft.com/office/drawing/2014/main" id="{9E73A810-8571-4A9D-A3CB-336933AB4C0E}"/>
                </a:ext>
                <a:ext uri="{C183D7F6-B498-43B3-948B-1728B52AA6E4}">
                  <adec:decorative xmlns=""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grpSp>
        <p:nvGrpSpPr>
          <p:cNvPr id="178" name="Grup 177">
            <a:extLst>
              <a:ext uri="{FF2B5EF4-FFF2-40B4-BE49-F238E27FC236}">
                <a16:creationId xmlns:a16="http://schemas.microsoft.com/office/drawing/2014/main" id="{FD642FB6-2808-4BC5-AE0B-7302C24B78A5}"/>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Dikdörtgen 178">
              <a:extLst>
                <a:ext uri="{FF2B5EF4-FFF2-40B4-BE49-F238E27FC236}">
                  <a16:creationId xmlns:a16="http://schemas.microsoft.com/office/drawing/2014/main" id="{0B0B8F04-D9A7-48E5-A29C-51A66B59DFF4}"/>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0" name="Serbest Biçim 6">
              <a:extLst>
                <a:ext uri="{FF2B5EF4-FFF2-40B4-BE49-F238E27FC236}">
                  <a16:creationId xmlns:a16="http://schemas.microsoft.com/office/drawing/2014/main" id="{D6D18883-6BFF-42BB-8088-FCCF83F9CFC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1" name="Serbest Biçim 7">
              <a:extLst>
                <a:ext uri="{FF2B5EF4-FFF2-40B4-BE49-F238E27FC236}">
                  <a16:creationId xmlns:a16="http://schemas.microsoft.com/office/drawing/2014/main" id="{1D0FEFB3-A009-4D0F-9107-C0B17786FB0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2" name="Dikdörtgen 181">
              <a:extLst>
                <a:ext uri="{FF2B5EF4-FFF2-40B4-BE49-F238E27FC236}">
                  <a16:creationId xmlns:a16="http://schemas.microsoft.com/office/drawing/2014/main" id="{78E86C7F-B981-4448-8A1A-856F7124FF4A}"/>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183" name="Serbest Biçim 9">
              <a:extLst>
                <a:ext uri="{FF2B5EF4-FFF2-40B4-BE49-F238E27FC236}">
                  <a16:creationId xmlns:a16="http://schemas.microsoft.com/office/drawing/2014/main" id="{4C6CFFD9-BA00-4184-8310-5FC9550954F9}"/>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4" name="Serbest Form 10">
              <a:extLst>
                <a:ext uri="{FF2B5EF4-FFF2-40B4-BE49-F238E27FC236}">
                  <a16:creationId xmlns:a16="http://schemas.microsoft.com/office/drawing/2014/main" id="{A1892DF3-4848-496C-8664-DFD32EE2508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5" name="Serbest Biçim 11">
              <a:extLst>
                <a:ext uri="{FF2B5EF4-FFF2-40B4-BE49-F238E27FC236}">
                  <a16:creationId xmlns:a16="http://schemas.microsoft.com/office/drawing/2014/main" id="{D6DB8C30-651E-4D8F-A70C-163FC584273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6" name="Serbest Biçim 12">
              <a:extLst>
                <a:ext uri="{FF2B5EF4-FFF2-40B4-BE49-F238E27FC236}">
                  <a16:creationId xmlns:a16="http://schemas.microsoft.com/office/drawing/2014/main" id="{563DFB81-F969-4F44-BA6C-6347956423F2}"/>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7" name="Serbest Biçim 13">
              <a:extLst>
                <a:ext uri="{FF2B5EF4-FFF2-40B4-BE49-F238E27FC236}">
                  <a16:creationId xmlns:a16="http://schemas.microsoft.com/office/drawing/2014/main" id="{8E5DE346-AFCA-40DA-B5E2-93A86EA54C1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8" name="Serbest Form 14">
              <a:extLst>
                <a:ext uri="{FF2B5EF4-FFF2-40B4-BE49-F238E27FC236}">
                  <a16:creationId xmlns:a16="http://schemas.microsoft.com/office/drawing/2014/main" id="{77A34306-2AE8-43D0-9686-E97B3B53FE3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89" name="Serbest Biçim 15">
              <a:extLst>
                <a:ext uri="{FF2B5EF4-FFF2-40B4-BE49-F238E27FC236}">
                  <a16:creationId xmlns:a16="http://schemas.microsoft.com/office/drawing/2014/main" id="{B9CC10F0-FFCD-4CB9-AF4C-22722D20B75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0" name="Serbest Biçim 16">
              <a:extLst>
                <a:ext uri="{FF2B5EF4-FFF2-40B4-BE49-F238E27FC236}">
                  <a16:creationId xmlns:a16="http://schemas.microsoft.com/office/drawing/2014/main" id="{2A6B0E38-C962-4491-BFDA-75378B4D674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1" name="Serbest Form 17">
              <a:extLst>
                <a:ext uri="{FF2B5EF4-FFF2-40B4-BE49-F238E27FC236}">
                  <a16:creationId xmlns:a16="http://schemas.microsoft.com/office/drawing/2014/main" id="{655F640B-8407-487C-8696-F47451478E0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2" name="Serbest Biçim 18">
              <a:extLst>
                <a:ext uri="{FF2B5EF4-FFF2-40B4-BE49-F238E27FC236}">
                  <a16:creationId xmlns:a16="http://schemas.microsoft.com/office/drawing/2014/main" id="{FAB4F099-4FF6-4410-A5B9-2A5355719C92}"/>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3" name="Serbest Form 19">
              <a:extLst>
                <a:ext uri="{FF2B5EF4-FFF2-40B4-BE49-F238E27FC236}">
                  <a16:creationId xmlns:a16="http://schemas.microsoft.com/office/drawing/2014/main" id="{6FE80B6E-3DA9-4304-9925-12E578C4E9B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4" name="Serbest Biçim 20">
              <a:extLst>
                <a:ext uri="{FF2B5EF4-FFF2-40B4-BE49-F238E27FC236}">
                  <a16:creationId xmlns:a16="http://schemas.microsoft.com/office/drawing/2014/main" id="{67D1CB75-0CBA-4E13-924C-21F221D7BF6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5" name="Serbest Biçim 21">
              <a:extLst>
                <a:ext uri="{FF2B5EF4-FFF2-40B4-BE49-F238E27FC236}">
                  <a16:creationId xmlns:a16="http://schemas.microsoft.com/office/drawing/2014/main" id="{F2CC783B-FA45-4777-A76A-982B285C7C4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6" name="Serbest Biçim 22">
              <a:extLst>
                <a:ext uri="{FF2B5EF4-FFF2-40B4-BE49-F238E27FC236}">
                  <a16:creationId xmlns:a16="http://schemas.microsoft.com/office/drawing/2014/main" id="{D68F4DD3-D736-4B78-972E-F5128CFBE73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7" name="Serbest Biçim 23">
              <a:extLst>
                <a:ext uri="{FF2B5EF4-FFF2-40B4-BE49-F238E27FC236}">
                  <a16:creationId xmlns:a16="http://schemas.microsoft.com/office/drawing/2014/main" id="{B14AF103-15B3-4796-A71A-297D37E1763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8" name="Serbest Biçim 24">
              <a:extLst>
                <a:ext uri="{FF2B5EF4-FFF2-40B4-BE49-F238E27FC236}">
                  <a16:creationId xmlns:a16="http://schemas.microsoft.com/office/drawing/2014/main" id="{B0B240FB-0453-4B6F-9F9B-C2C3305AC5EC}"/>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199" name="Serbest Biçim 25">
              <a:extLst>
                <a:ext uri="{FF2B5EF4-FFF2-40B4-BE49-F238E27FC236}">
                  <a16:creationId xmlns:a16="http://schemas.microsoft.com/office/drawing/2014/main" id="{EBBBDCEE-433E-40F3-B49D-375CB162A88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0" name="Serbest Biçim 26">
              <a:extLst>
                <a:ext uri="{FF2B5EF4-FFF2-40B4-BE49-F238E27FC236}">
                  <a16:creationId xmlns:a16="http://schemas.microsoft.com/office/drawing/2014/main" id="{09B123C6-141E-4A37-B5A7-27E7764FA1F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1" name="Serbest Biçim 27">
              <a:extLst>
                <a:ext uri="{FF2B5EF4-FFF2-40B4-BE49-F238E27FC236}">
                  <a16:creationId xmlns:a16="http://schemas.microsoft.com/office/drawing/2014/main" id="{1FA1F521-36A1-49FF-84A7-229E8970F7C0}"/>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2" name="Serbest Biçim 28">
              <a:extLst>
                <a:ext uri="{FF2B5EF4-FFF2-40B4-BE49-F238E27FC236}">
                  <a16:creationId xmlns:a16="http://schemas.microsoft.com/office/drawing/2014/main" id="{DE512F89-D901-4487-A42C-02345EC5FCD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3" name="Serbest Biçim 29">
              <a:extLst>
                <a:ext uri="{FF2B5EF4-FFF2-40B4-BE49-F238E27FC236}">
                  <a16:creationId xmlns:a16="http://schemas.microsoft.com/office/drawing/2014/main" id="{ED3ED0E5-3226-4B78-B3EA-C591824B897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4" name="Serbest Biçim 30">
              <a:extLst>
                <a:ext uri="{FF2B5EF4-FFF2-40B4-BE49-F238E27FC236}">
                  <a16:creationId xmlns:a16="http://schemas.microsoft.com/office/drawing/2014/main" id="{9CBB1F68-B6DE-4ECF-B20F-328F9811E2F3}"/>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5" name="Serbest Biçim 31">
              <a:extLst>
                <a:ext uri="{FF2B5EF4-FFF2-40B4-BE49-F238E27FC236}">
                  <a16:creationId xmlns:a16="http://schemas.microsoft.com/office/drawing/2014/main" id="{A566C551-9523-4D97-A8CF-5C91F436C50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6" name="Serbest Form 32">
              <a:extLst>
                <a:ext uri="{FF2B5EF4-FFF2-40B4-BE49-F238E27FC236}">
                  <a16:creationId xmlns:a16="http://schemas.microsoft.com/office/drawing/2014/main" id="{9E166BA0-9268-4419-9332-2D30C212397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7" name="Dikdörtgen 206">
              <a:extLst>
                <a:ext uri="{FF2B5EF4-FFF2-40B4-BE49-F238E27FC236}">
                  <a16:creationId xmlns:a16="http://schemas.microsoft.com/office/drawing/2014/main" id="{B700C031-AA54-4DC7-B8A2-2569B3FA653F}"/>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08" name="Serbest Biçim 34">
              <a:extLst>
                <a:ext uri="{FF2B5EF4-FFF2-40B4-BE49-F238E27FC236}">
                  <a16:creationId xmlns:a16="http://schemas.microsoft.com/office/drawing/2014/main" id="{03045EC8-ECC8-473F-8786-DE266F05B15F}"/>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09" name="Serbest Biçim 35">
              <a:extLst>
                <a:ext uri="{FF2B5EF4-FFF2-40B4-BE49-F238E27FC236}">
                  <a16:creationId xmlns:a16="http://schemas.microsoft.com/office/drawing/2014/main" id="{9337EBA2-5088-4A44-8C0B-A6EE78989CF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0" name="Serbest Biçim 36">
              <a:extLst>
                <a:ext uri="{FF2B5EF4-FFF2-40B4-BE49-F238E27FC236}">
                  <a16:creationId xmlns:a16="http://schemas.microsoft.com/office/drawing/2014/main" id="{3486A705-2593-45C9-A13E-8E2FB7C3543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1" name="Serbest Biçim 37">
              <a:extLst>
                <a:ext uri="{FF2B5EF4-FFF2-40B4-BE49-F238E27FC236}">
                  <a16:creationId xmlns:a16="http://schemas.microsoft.com/office/drawing/2014/main" id="{F357321C-6DEE-4D02-A997-75E47EE0E0E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Serbest Biçim 38">
              <a:extLst>
                <a:ext uri="{FF2B5EF4-FFF2-40B4-BE49-F238E27FC236}">
                  <a16:creationId xmlns:a16="http://schemas.microsoft.com/office/drawing/2014/main" id="{D0B8F87F-3530-4BCD-A8E5-C1B83707B553}"/>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Serbest Biçim 39">
              <a:extLst>
                <a:ext uri="{FF2B5EF4-FFF2-40B4-BE49-F238E27FC236}">
                  <a16:creationId xmlns:a16="http://schemas.microsoft.com/office/drawing/2014/main" id="{5BE86BA3-AB0E-4F70-A552-0D9EB9E98ED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4" name="Serbest Biçim 40">
              <a:extLst>
                <a:ext uri="{FF2B5EF4-FFF2-40B4-BE49-F238E27FC236}">
                  <a16:creationId xmlns:a16="http://schemas.microsoft.com/office/drawing/2014/main" id="{DF5FE773-B9AE-4A3F-8EDC-165CE579BDC1}"/>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Serbest Biçim 41">
              <a:extLst>
                <a:ext uri="{FF2B5EF4-FFF2-40B4-BE49-F238E27FC236}">
                  <a16:creationId xmlns:a16="http://schemas.microsoft.com/office/drawing/2014/main" id="{4A03D7BE-B358-4F8B-85EA-65E0CBF2D1EF}"/>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Serbest Biçim 42">
              <a:extLst>
                <a:ext uri="{FF2B5EF4-FFF2-40B4-BE49-F238E27FC236}">
                  <a16:creationId xmlns:a16="http://schemas.microsoft.com/office/drawing/2014/main" id="{A6548877-0957-435B-A419-389A278E57EE}"/>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Serbest Biçim 43">
              <a:extLst>
                <a:ext uri="{FF2B5EF4-FFF2-40B4-BE49-F238E27FC236}">
                  <a16:creationId xmlns:a16="http://schemas.microsoft.com/office/drawing/2014/main" id="{B2D5EA95-9E60-468A-8DA1-40F05C9BDA4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Serbest Biçim 44">
              <a:extLst>
                <a:ext uri="{FF2B5EF4-FFF2-40B4-BE49-F238E27FC236}">
                  <a16:creationId xmlns:a16="http://schemas.microsoft.com/office/drawing/2014/main" id="{C9B409CE-11E5-40D1-8C9B-86614EAE2A30}"/>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Dikdörtgen 218">
              <a:extLst>
                <a:ext uri="{FF2B5EF4-FFF2-40B4-BE49-F238E27FC236}">
                  <a16:creationId xmlns:a16="http://schemas.microsoft.com/office/drawing/2014/main" id="{9E594AF5-DB50-4227-AC2F-10EE5233C41F}"/>
                </a:ext>
                <a:ext uri="{C183D7F6-B498-43B3-948B-1728B52AA6E4}">
                  <adec:decorative xmlns=""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20" name="Serbest Biçim 46">
              <a:extLst>
                <a:ext uri="{FF2B5EF4-FFF2-40B4-BE49-F238E27FC236}">
                  <a16:creationId xmlns:a16="http://schemas.microsoft.com/office/drawing/2014/main" id="{9335DCAF-74A2-4994-B5BF-1C079A40A54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Serbest Form 47">
              <a:extLst>
                <a:ext uri="{FF2B5EF4-FFF2-40B4-BE49-F238E27FC236}">
                  <a16:creationId xmlns:a16="http://schemas.microsoft.com/office/drawing/2014/main" id="{1DC8E1A2-0C6B-4BA9-85F4-3645AED5DEAB}"/>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Serbest Biçim 48">
              <a:extLst>
                <a:ext uri="{FF2B5EF4-FFF2-40B4-BE49-F238E27FC236}">
                  <a16:creationId xmlns:a16="http://schemas.microsoft.com/office/drawing/2014/main" id="{28F38DE0-3BEE-441A-8212-E77DA2328A3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Serbest Biçim 49">
              <a:extLst>
                <a:ext uri="{FF2B5EF4-FFF2-40B4-BE49-F238E27FC236}">
                  <a16:creationId xmlns:a16="http://schemas.microsoft.com/office/drawing/2014/main" id="{AE81208E-D239-496C-A312-506B0241B31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Serbest Form 50">
              <a:extLst>
                <a:ext uri="{FF2B5EF4-FFF2-40B4-BE49-F238E27FC236}">
                  <a16:creationId xmlns:a16="http://schemas.microsoft.com/office/drawing/2014/main" id="{242FE966-DDA4-4668-B8D6-C4B0D4C78E5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Serbest Biçim 51">
              <a:extLst>
                <a:ext uri="{FF2B5EF4-FFF2-40B4-BE49-F238E27FC236}">
                  <a16:creationId xmlns:a16="http://schemas.microsoft.com/office/drawing/2014/main" id="{FB0A5F60-550F-4025-9DCE-6F42A7C06438}"/>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Serbest Biçim 52">
              <a:extLst>
                <a:ext uri="{FF2B5EF4-FFF2-40B4-BE49-F238E27FC236}">
                  <a16:creationId xmlns:a16="http://schemas.microsoft.com/office/drawing/2014/main" id="{D7B61D18-4A61-44C9-A809-40639E8C1D9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Serbest Biçim 53">
              <a:extLst>
                <a:ext uri="{FF2B5EF4-FFF2-40B4-BE49-F238E27FC236}">
                  <a16:creationId xmlns:a16="http://schemas.microsoft.com/office/drawing/2014/main" id="{CB26E7EB-DC12-4BA7-B5DE-09EF2C1D0A3D}"/>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Serbest Biçim 54">
              <a:extLst>
                <a:ext uri="{FF2B5EF4-FFF2-40B4-BE49-F238E27FC236}">
                  <a16:creationId xmlns:a16="http://schemas.microsoft.com/office/drawing/2014/main" id="{921237B4-9D85-4611-851F-5DBD71544AE5}"/>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Serbest Biçim 55">
              <a:extLst>
                <a:ext uri="{FF2B5EF4-FFF2-40B4-BE49-F238E27FC236}">
                  <a16:creationId xmlns:a16="http://schemas.microsoft.com/office/drawing/2014/main" id="{C91509DE-9FAA-4E84-BCC1-CDDBEA8AC01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Serbest Biçim 56">
              <a:extLst>
                <a:ext uri="{FF2B5EF4-FFF2-40B4-BE49-F238E27FC236}">
                  <a16:creationId xmlns:a16="http://schemas.microsoft.com/office/drawing/2014/main" id="{C7029B06-6A09-4E46-BA86-F3C66DBDD486}"/>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Serbest Form 57">
              <a:extLst>
                <a:ext uri="{FF2B5EF4-FFF2-40B4-BE49-F238E27FC236}">
                  <a16:creationId xmlns:a16="http://schemas.microsoft.com/office/drawing/2014/main" id="{FF4ACFBF-D1F2-47B1-B0EB-F08C6508BDC4}"/>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Serbest Biçim 58">
              <a:extLst>
                <a:ext uri="{FF2B5EF4-FFF2-40B4-BE49-F238E27FC236}">
                  <a16:creationId xmlns:a16="http://schemas.microsoft.com/office/drawing/2014/main" id="{A6FD1991-3A0E-4F63-BAD9-A98C29860488}"/>
                </a:ext>
                <a:ext uri="{C183D7F6-B498-43B3-948B-1728B52AA6E4}">
                  <adec:decorative xmlns=""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2" name="Başlık 1">
            <a:extLst>
              <a:ext uri="{FF2B5EF4-FFF2-40B4-BE49-F238E27FC236}">
                <a16:creationId xmlns:a16="http://schemas.microsoft.com/office/drawing/2014/main" id="{0A6BCF94-F108-4D92-8C4F-CD9273947A31}"/>
              </a:ext>
            </a:extLst>
          </p:cNvPr>
          <p:cNvSpPr>
            <a:spLocks noGrp="1"/>
          </p:cNvSpPr>
          <p:nvPr>
            <p:ph type="title"/>
          </p:nvPr>
        </p:nvSpPr>
        <p:spPr>
          <a:xfrm>
            <a:off x="2281238" y="1175451"/>
            <a:ext cx="5456974" cy="1418310"/>
          </a:xfrm>
        </p:spPr>
        <p:txBody>
          <a:bodyPr rtlCol="0">
            <a:normAutofit/>
          </a:bodyPr>
          <a:lstStyle/>
          <a:p>
            <a:r>
              <a:rPr lang="tr-TR" sz="3200" dirty="0" smtClean="0"/>
              <a:t>Staj Başlangıç Süreci</a:t>
            </a:r>
            <a:endParaRPr lang="tr-TR" sz="3200" dirty="0"/>
          </a:p>
        </p:txBody>
      </p:sp>
      <p:sp>
        <p:nvSpPr>
          <p:cNvPr id="3" name="İçerik Yer Tutucusu 2">
            <a:extLst>
              <a:ext uri="{FF2B5EF4-FFF2-40B4-BE49-F238E27FC236}">
                <a16:creationId xmlns:a16="http://schemas.microsoft.com/office/drawing/2014/main" id="{78399AB7-9E36-4EAD-B44A-9E0CEA24AACE}"/>
              </a:ext>
            </a:extLst>
          </p:cNvPr>
          <p:cNvSpPr>
            <a:spLocks noGrp="1"/>
          </p:cNvSpPr>
          <p:nvPr>
            <p:ph idx="1"/>
          </p:nvPr>
        </p:nvSpPr>
        <p:spPr>
          <a:xfrm>
            <a:off x="2171362" y="2771043"/>
            <a:ext cx="7568290" cy="3563754"/>
          </a:xfrm>
        </p:spPr>
        <p:txBody>
          <a:bodyPr rtlCol="0">
            <a:normAutofit/>
          </a:bodyPr>
          <a:lstStyle/>
          <a:p>
            <a:pPr rtl="0">
              <a:lnSpc>
                <a:spcPct val="110000"/>
              </a:lnSpc>
            </a:pPr>
            <a:r>
              <a:rPr lang="tr-TR" sz="1600" dirty="0"/>
              <a:t>S</a:t>
            </a:r>
            <a:r>
              <a:rPr lang="tr-TR" sz="1600" dirty="0" smtClean="0"/>
              <a:t>taj başlangıcında yapılan mülakat ile teorik bilgim değerlendirildi ve buna göre bir çalışma planı oluşturuldu.</a:t>
            </a:r>
          </a:p>
          <a:p>
            <a:pPr marL="0" indent="0" rtl="0">
              <a:lnSpc>
                <a:spcPct val="110000"/>
              </a:lnSpc>
              <a:buNone/>
            </a:pPr>
            <a:endParaRPr lang="tr-TR" sz="1600" dirty="0"/>
          </a:p>
          <a:p>
            <a:pPr rtl="0">
              <a:lnSpc>
                <a:spcPct val="110000"/>
              </a:lnSpc>
            </a:pPr>
            <a:r>
              <a:rPr lang="tr-TR" sz="1600" dirty="0" smtClean="0"/>
              <a:t>Çalışanlar arası iletişimin sağlanması için </a:t>
            </a:r>
            <a:r>
              <a:rPr lang="tr-TR" sz="1600" dirty="0" err="1" smtClean="0"/>
              <a:t>Discord</a:t>
            </a:r>
            <a:r>
              <a:rPr lang="tr-TR" sz="1600" dirty="0" smtClean="0"/>
              <a:t> grubuna dahil edildim. </a:t>
            </a:r>
          </a:p>
          <a:p>
            <a:pPr rtl="0">
              <a:lnSpc>
                <a:spcPct val="110000"/>
              </a:lnSpc>
            </a:pPr>
            <a:endParaRPr lang="tr-TR" sz="1600" dirty="0"/>
          </a:p>
          <a:p>
            <a:pPr rtl="0">
              <a:lnSpc>
                <a:spcPct val="110000"/>
              </a:lnSpc>
            </a:pPr>
            <a:r>
              <a:rPr lang="tr-TR" sz="1600" dirty="0" smtClean="0"/>
              <a:t>Yapacağım çalışmaları takip etmek ve yardımcı olmak üzerine sorumlu mühendise yönlendirildim. </a:t>
            </a:r>
            <a:endParaRPr lang="tr-TR" sz="1600" dirty="0"/>
          </a:p>
        </p:txBody>
      </p:sp>
    </p:spTree>
    <p:extLst>
      <p:ext uri="{BB962C8B-B14F-4D97-AF65-F5344CB8AC3E}">
        <p14:creationId xmlns:p14="http://schemas.microsoft.com/office/powerpoint/2010/main" val="10948493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6BCF94-F108-4D92-8C4F-CD9273947A31}"/>
              </a:ext>
            </a:extLst>
          </p:cNvPr>
          <p:cNvSpPr>
            <a:spLocks noGrp="1"/>
          </p:cNvSpPr>
          <p:nvPr>
            <p:ph type="title"/>
          </p:nvPr>
        </p:nvSpPr>
        <p:spPr>
          <a:xfrm>
            <a:off x="1171741" y="1105112"/>
            <a:ext cx="5456974" cy="1418310"/>
          </a:xfrm>
        </p:spPr>
        <p:txBody>
          <a:bodyPr rtlCol="0">
            <a:normAutofit/>
          </a:bodyPr>
          <a:lstStyle/>
          <a:p>
            <a:r>
              <a:rPr lang="tr-TR" sz="3200" dirty="0" smtClean="0"/>
              <a:t>Öğrenme süreci </a:t>
            </a:r>
            <a:endParaRPr lang="tr-TR" sz="3200" dirty="0"/>
          </a:p>
        </p:txBody>
      </p:sp>
      <p:sp>
        <p:nvSpPr>
          <p:cNvPr id="3" name="İçerik Yer Tutucusu 2">
            <a:extLst>
              <a:ext uri="{FF2B5EF4-FFF2-40B4-BE49-F238E27FC236}">
                <a16:creationId xmlns:a16="http://schemas.microsoft.com/office/drawing/2014/main" id="{78399AB7-9E36-4EAD-B44A-9E0CEA24AACE}"/>
              </a:ext>
            </a:extLst>
          </p:cNvPr>
          <p:cNvSpPr>
            <a:spLocks noGrp="1"/>
          </p:cNvSpPr>
          <p:nvPr>
            <p:ph idx="1"/>
          </p:nvPr>
        </p:nvSpPr>
        <p:spPr>
          <a:xfrm>
            <a:off x="1171741" y="2630367"/>
            <a:ext cx="6893507" cy="2583472"/>
          </a:xfrm>
        </p:spPr>
        <p:txBody>
          <a:bodyPr rtlCol="0">
            <a:normAutofit/>
          </a:bodyPr>
          <a:lstStyle/>
          <a:p>
            <a:pPr rtl="0">
              <a:lnSpc>
                <a:spcPct val="110000"/>
              </a:lnSpc>
            </a:pPr>
            <a:r>
              <a:rPr lang="tr-TR" sz="1600" dirty="0" smtClean="0"/>
              <a:t>Machine Learning </a:t>
            </a:r>
            <a:r>
              <a:rPr lang="tr-TR" sz="1600" dirty="0" err="1" smtClean="0"/>
              <a:t>Algorithms</a:t>
            </a:r>
            <a:endParaRPr lang="tr-TR" sz="1600" dirty="0" smtClean="0"/>
          </a:p>
          <a:p>
            <a:pPr rtl="0">
              <a:lnSpc>
                <a:spcPct val="110000"/>
              </a:lnSpc>
            </a:pPr>
            <a:r>
              <a:rPr lang="tr-TR" sz="1600" dirty="0" err="1" smtClean="0"/>
              <a:t>Neural</a:t>
            </a:r>
            <a:r>
              <a:rPr lang="tr-TR" sz="1600" dirty="0" smtClean="0"/>
              <a:t> Networks </a:t>
            </a:r>
            <a:r>
              <a:rPr lang="tr-TR" sz="1600" dirty="0" err="1" smtClean="0"/>
              <a:t>And</a:t>
            </a:r>
            <a:r>
              <a:rPr lang="tr-TR" sz="1600" dirty="0" smtClean="0"/>
              <a:t> CNN </a:t>
            </a:r>
          </a:p>
          <a:p>
            <a:pPr rtl="0">
              <a:lnSpc>
                <a:spcPct val="110000"/>
              </a:lnSpc>
            </a:pPr>
            <a:r>
              <a:rPr lang="tr-TR" sz="1600" dirty="0" smtClean="0"/>
              <a:t>Data </a:t>
            </a:r>
            <a:r>
              <a:rPr lang="tr-TR" sz="1600" dirty="0" err="1" smtClean="0"/>
              <a:t>Processing</a:t>
            </a:r>
            <a:r>
              <a:rPr lang="tr-TR" sz="1600" dirty="0" smtClean="0"/>
              <a:t> </a:t>
            </a:r>
          </a:p>
          <a:p>
            <a:pPr>
              <a:lnSpc>
                <a:spcPct val="110000"/>
              </a:lnSpc>
            </a:pPr>
            <a:r>
              <a:rPr lang="tr-TR" sz="1600" dirty="0" err="1" smtClean="0"/>
              <a:t>Federated</a:t>
            </a:r>
            <a:r>
              <a:rPr lang="tr-TR" sz="1600" dirty="0" smtClean="0"/>
              <a:t> Learning</a:t>
            </a:r>
          </a:p>
          <a:p>
            <a:pPr>
              <a:lnSpc>
                <a:spcPct val="110000"/>
              </a:lnSpc>
            </a:pPr>
            <a:r>
              <a:rPr lang="tr-TR" sz="1600" dirty="0" err="1" smtClean="0"/>
              <a:t>Tensorflow</a:t>
            </a:r>
            <a:r>
              <a:rPr lang="tr-TR" sz="1600" dirty="0" smtClean="0"/>
              <a:t> </a:t>
            </a:r>
            <a:endParaRPr lang="tr-TR" sz="1600" dirty="0"/>
          </a:p>
          <a:p>
            <a:pPr>
              <a:lnSpc>
                <a:spcPct val="110000"/>
              </a:lnSpc>
            </a:pPr>
            <a:endParaRPr lang="tr-TR" sz="1600" dirty="0" smtClean="0"/>
          </a:p>
          <a:p>
            <a:pPr rtl="0">
              <a:lnSpc>
                <a:spcPct val="110000"/>
              </a:lnSpc>
            </a:pPr>
            <a:endParaRPr lang="tr-TR" sz="1600" dirty="0" smtClean="0"/>
          </a:p>
        </p:txBody>
      </p:sp>
      <p:pic>
        <p:nvPicPr>
          <p:cNvPr id="6" name="Resi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8494" y="1497743"/>
            <a:ext cx="6455752" cy="4161988"/>
          </a:xfrm>
          <a:prstGeom prst="rect">
            <a:avLst/>
          </a:prstGeom>
        </p:spPr>
      </p:pic>
    </p:spTree>
    <p:extLst>
      <p:ext uri="{BB962C8B-B14F-4D97-AF65-F5344CB8AC3E}">
        <p14:creationId xmlns:p14="http://schemas.microsoft.com/office/powerpoint/2010/main" val="740127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6BCF94-F108-4D92-8C4F-CD9273947A31}"/>
              </a:ext>
            </a:extLst>
          </p:cNvPr>
          <p:cNvSpPr>
            <a:spLocks noGrp="1"/>
          </p:cNvSpPr>
          <p:nvPr>
            <p:ph type="title"/>
          </p:nvPr>
        </p:nvSpPr>
        <p:spPr>
          <a:xfrm>
            <a:off x="852510" y="429541"/>
            <a:ext cx="5456974" cy="1418310"/>
          </a:xfrm>
        </p:spPr>
        <p:txBody>
          <a:bodyPr rtlCol="0">
            <a:normAutofit/>
          </a:bodyPr>
          <a:lstStyle/>
          <a:p>
            <a:r>
              <a:rPr lang="tr-TR" sz="3200" dirty="0" smtClean="0"/>
              <a:t>Veri </a:t>
            </a:r>
            <a:r>
              <a:rPr lang="tr-TR" sz="3200" dirty="0" err="1" smtClean="0"/>
              <a:t>ToPLAMA</a:t>
            </a:r>
            <a:r>
              <a:rPr lang="tr-TR" sz="3200" dirty="0" smtClean="0"/>
              <a:t> Süreci  </a:t>
            </a:r>
            <a:endParaRPr lang="tr-TR" sz="3200" dirty="0"/>
          </a:p>
        </p:txBody>
      </p:sp>
      <p:sp>
        <p:nvSpPr>
          <p:cNvPr id="3" name="İçerik Yer Tutucusu 2">
            <a:extLst>
              <a:ext uri="{FF2B5EF4-FFF2-40B4-BE49-F238E27FC236}">
                <a16:creationId xmlns:a16="http://schemas.microsoft.com/office/drawing/2014/main" id="{78399AB7-9E36-4EAD-B44A-9E0CEA24AACE}"/>
              </a:ext>
            </a:extLst>
          </p:cNvPr>
          <p:cNvSpPr>
            <a:spLocks noGrp="1"/>
          </p:cNvSpPr>
          <p:nvPr>
            <p:ph idx="1"/>
          </p:nvPr>
        </p:nvSpPr>
        <p:spPr>
          <a:xfrm>
            <a:off x="826125" y="1786304"/>
            <a:ext cx="10243374" cy="2425210"/>
          </a:xfrm>
        </p:spPr>
        <p:txBody>
          <a:bodyPr rtlCol="0">
            <a:normAutofit/>
          </a:bodyPr>
          <a:lstStyle/>
          <a:p>
            <a:pPr marL="0" indent="0" rtl="0">
              <a:lnSpc>
                <a:spcPct val="110000"/>
              </a:lnSpc>
              <a:buNone/>
            </a:pPr>
            <a:r>
              <a:rPr lang="tr-TR" sz="1600" dirty="0" err="1" smtClean="0"/>
              <a:t>Emotion</a:t>
            </a:r>
            <a:r>
              <a:rPr lang="tr-TR" sz="1600" dirty="0" smtClean="0"/>
              <a:t> </a:t>
            </a:r>
            <a:r>
              <a:rPr lang="tr-TR" sz="1600" dirty="0" err="1" smtClean="0"/>
              <a:t>Classification</a:t>
            </a:r>
            <a:r>
              <a:rPr lang="tr-TR" sz="1600" dirty="0" smtClean="0"/>
              <a:t> modeli için </a:t>
            </a:r>
            <a:r>
              <a:rPr lang="tr-TR" sz="1600" dirty="0" err="1" smtClean="0"/>
              <a:t>youtube</a:t>
            </a:r>
            <a:r>
              <a:rPr lang="tr-TR" sz="1600" dirty="0" smtClean="0"/>
              <a:t> videolarından belirli uzunlukta ve farklı </a:t>
            </a:r>
            <a:r>
              <a:rPr lang="tr-TR" sz="1600" dirty="0" err="1" smtClean="0"/>
              <a:t>emotion’lara</a:t>
            </a:r>
            <a:r>
              <a:rPr lang="tr-TR" sz="1600" dirty="0" smtClean="0"/>
              <a:t> (</a:t>
            </a:r>
            <a:r>
              <a:rPr lang="tr-TR" sz="1600" dirty="0" err="1" smtClean="0"/>
              <a:t>Angry</a:t>
            </a:r>
            <a:r>
              <a:rPr lang="tr-TR" sz="1600" dirty="0" smtClean="0"/>
              <a:t>, </a:t>
            </a:r>
            <a:r>
              <a:rPr lang="tr-TR" sz="1600" dirty="0" err="1"/>
              <a:t>H</a:t>
            </a:r>
            <a:r>
              <a:rPr lang="tr-TR" sz="1600" dirty="0" err="1" smtClean="0"/>
              <a:t>appy</a:t>
            </a:r>
            <a:r>
              <a:rPr lang="tr-TR" sz="1600" dirty="0" smtClean="0"/>
              <a:t>, </a:t>
            </a:r>
            <a:r>
              <a:rPr lang="tr-TR" sz="1600" dirty="0" err="1"/>
              <a:t>N</a:t>
            </a:r>
            <a:r>
              <a:rPr lang="tr-TR" sz="1600" dirty="0" err="1" smtClean="0"/>
              <a:t>eutral</a:t>
            </a:r>
            <a:r>
              <a:rPr lang="tr-TR" sz="1600" dirty="0" smtClean="0"/>
              <a:t>, Sad, </a:t>
            </a:r>
            <a:r>
              <a:rPr lang="tr-TR" sz="1600" dirty="0" err="1" smtClean="0"/>
              <a:t>Suprised</a:t>
            </a:r>
            <a:r>
              <a:rPr lang="tr-TR" sz="1600" dirty="0" smtClean="0"/>
              <a:t> ) ait video klipleri oluşturmam ve videoları </a:t>
            </a:r>
            <a:r>
              <a:rPr lang="tr-TR" sz="1600" dirty="0" err="1" smtClean="0"/>
              <a:t>exel</a:t>
            </a:r>
            <a:r>
              <a:rPr lang="tr-TR" sz="1600" dirty="0" smtClean="0"/>
              <a:t> dosyasına kaydetmem söylendi.</a:t>
            </a:r>
          </a:p>
          <a:p>
            <a:pPr marL="0" indent="0" rtl="0">
              <a:lnSpc>
                <a:spcPct val="110000"/>
              </a:lnSpc>
              <a:buNone/>
            </a:pPr>
            <a:r>
              <a:rPr lang="tr-TR" sz="1600" dirty="0" smtClean="0"/>
              <a:t>Yaz stajı sürecinde her gün ortalama 10 video </a:t>
            </a:r>
            <a:r>
              <a:rPr lang="tr-TR" sz="1600" dirty="0" err="1" smtClean="0"/>
              <a:t>klibi</a:t>
            </a:r>
            <a:r>
              <a:rPr lang="tr-TR" sz="1600" dirty="0" smtClean="0"/>
              <a:t> oluşturup </a:t>
            </a:r>
            <a:r>
              <a:rPr lang="tr-TR" sz="1600" dirty="0" err="1" smtClean="0"/>
              <a:t>exel</a:t>
            </a:r>
            <a:r>
              <a:rPr lang="tr-TR" sz="1600" dirty="0" smtClean="0"/>
              <a:t> dosyasına ekledim.</a:t>
            </a:r>
          </a:p>
          <a:p>
            <a:pPr marL="0" indent="0" rtl="0">
              <a:lnSpc>
                <a:spcPct val="110000"/>
              </a:lnSpc>
              <a:buNone/>
            </a:pPr>
            <a:r>
              <a:rPr lang="tr-TR" sz="1600" dirty="0" smtClean="0"/>
              <a:t>İlerleyen süreçlerde oluşturulan video klipler </a:t>
            </a:r>
            <a:r>
              <a:rPr lang="tr-TR" sz="1600" dirty="0" err="1" smtClean="0"/>
              <a:t>Audio</a:t>
            </a:r>
            <a:r>
              <a:rPr lang="tr-TR" sz="1600" dirty="0" smtClean="0"/>
              <a:t> ve </a:t>
            </a:r>
            <a:r>
              <a:rPr lang="tr-TR" sz="1600" dirty="0" err="1" smtClean="0"/>
              <a:t>İmage</a:t>
            </a:r>
            <a:r>
              <a:rPr lang="tr-TR" sz="1600" dirty="0" smtClean="0"/>
              <a:t> </a:t>
            </a:r>
            <a:r>
              <a:rPr lang="tr-TR" sz="1600" dirty="0" err="1" smtClean="0"/>
              <a:t>Classification</a:t>
            </a:r>
            <a:r>
              <a:rPr lang="tr-TR" sz="1600" dirty="0" smtClean="0"/>
              <a:t> modelleri için kullanıldı</a:t>
            </a:r>
          </a:p>
        </p:txBody>
      </p:sp>
      <p:pic>
        <p:nvPicPr>
          <p:cNvPr id="4" name="Resim 3"/>
          <p:cNvPicPr>
            <a:picLocks noChangeAspect="1"/>
          </p:cNvPicPr>
          <p:nvPr/>
        </p:nvPicPr>
        <p:blipFill>
          <a:blip r:embed="rId3"/>
          <a:stretch>
            <a:fillRect/>
          </a:stretch>
        </p:blipFill>
        <p:spPr>
          <a:xfrm>
            <a:off x="826125" y="3679378"/>
            <a:ext cx="10296144" cy="2637676"/>
          </a:xfrm>
          <a:prstGeom prst="rect">
            <a:avLst/>
          </a:prstGeom>
        </p:spPr>
      </p:pic>
    </p:spTree>
    <p:extLst>
      <p:ext uri="{BB962C8B-B14F-4D97-AF65-F5344CB8AC3E}">
        <p14:creationId xmlns:p14="http://schemas.microsoft.com/office/powerpoint/2010/main" val="4929744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van 1"/>
          <p:cNvSpPr>
            <a:spLocks noGrp="1"/>
          </p:cNvSpPr>
          <p:nvPr>
            <p:ph type="title"/>
          </p:nvPr>
        </p:nvSpPr>
        <p:spPr>
          <a:xfrm>
            <a:off x="2606042" y="1209829"/>
            <a:ext cx="6894574" cy="1478570"/>
          </a:xfrm>
        </p:spPr>
        <p:txBody>
          <a:bodyPr/>
          <a:lstStyle/>
          <a:p>
            <a:r>
              <a:rPr lang="tr-TR" dirty="0"/>
              <a:t>Machine </a:t>
            </a:r>
            <a:r>
              <a:rPr lang="tr-TR" dirty="0" err="1"/>
              <a:t>LeArning</a:t>
            </a:r>
            <a:r>
              <a:rPr lang="tr-TR" dirty="0"/>
              <a:t> </a:t>
            </a:r>
            <a:r>
              <a:rPr lang="tr-TR" dirty="0" err="1"/>
              <a:t>algorithms</a:t>
            </a:r>
            <a:endParaRPr lang="tr-TR" dirty="0"/>
          </a:p>
        </p:txBody>
      </p:sp>
      <p:sp>
        <p:nvSpPr>
          <p:cNvPr id="3" name="İçerik Yer Tutucusu 2"/>
          <p:cNvSpPr>
            <a:spLocks noGrp="1"/>
          </p:cNvSpPr>
          <p:nvPr>
            <p:ph idx="1"/>
          </p:nvPr>
        </p:nvSpPr>
        <p:spPr>
          <a:xfrm>
            <a:off x="1781492" y="2688399"/>
            <a:ext cx="9905999" cy="3541714"/>
          </a:xfrm>
        </p:spPr>
        <p:txBody>
          <a:bodyPr/>
          <a:lstStyle/>
          <a:p>
            <a:r>
              <a:rPr lang="tr-TR" b="1" dirty="0"/>
              <a:t>Makine Öğrenmesi (ML) algoritmaları</a:t>
            </a:r>
            <a:r>
              <a:rPr lang="tr-TR" dirty="0"/>
              <a:t>, bilgisayarların açıkça programlanmadan, verilerden öğrenmesini ve kararlar almasını sağlayan matematiksel modellerdir. Bu algoritmalar, büyük miktarda veriyi analiz ederek örüntüleri keşfeder ve gelecekteki olayları tahmin edebilir.</a:t>
            </a:r>
          </a:p>
        </p:txBody>
      </p:sp>
    </p:spTree>
    <p:extLst>
      <p:ext uri="{BB962C8B-B14F-4D97-AF65-F5344CB8AC3E}">
        <p14:creationId xmlns:p14="http://schemas.microsoft.com/office/powerpoint/2010/main" val="18775935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3315" y="1116624"/>
            <a:ext cx="7241245" cy="5055577"/>
          </a:xfrm>
          <a:prstGeom prst="rect">
            <a:avLst/>
          </a:prstGeom>
        </p:spPr>
      </p:pic>
    </p:spTree>
    <p:extLst>
      <p:ext uri="{BB962C8B-B14F-4D97-AF65-F5344CB8AC3E}">
        <p14:creationId xmlns:p14="http://schemas.microsoft.com/office/powerpoint/2010/main" val="91491177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6BCF94-F108-4D92-8C4F-CD9273947A31}"/>
              </a:ext>
            </a:extLst>
          </p:cNvPr>
          <p:cNvSpPr>
            <a:spLocks noGrp="1"/>
          </p:cNvSpPr>
          <p:nvPr>
            <p:ph type="title"/>
          </p:nvPr>
        </p:nvSpPr>
        <p:spPr>
          <a:xfrm>
            <a:off x="2862981" y="903232"/>
            <a:ext cx="6237057" cy="1352672"/>
          </a:xfrm>
        </p:spPr>
        <p:txBody>
          <a:bodyPr rtlCol="0">
            <a:normAutofit/>
          </a:bodyPr>
          <a:lstStyle/>
          <a:p>
            <a:r>
              <a:rPr lang="tr-TR" sz="3200" dirty="0" smtClean="0"/>
              <a:t>Machine </a:t>
            </a:r>
            <a:r>
              <a:rPr lang="tr-TR" sz="3200" dirty="0" err="1" smtClean="0"/>
              <a:t>LeArning</a:t>
            </a:r>
            <a:r>
              <a:rPr lang="tr-TR" sz="3200" dirty="0" smtClean="0"/>
              <a:t> </a:t>
            </a:r>
            <a:r>
              <a:rPr lang="tr-TR" sz="3200" dirty="0" err="1" smtClean="0"/>
              <a:t>algorithms</a:t>
            </a:r>
            <a:endParaRPr lang="tr-TR" sz="3200" dirty="0"/>
          </a:p>
        </p:txBody>
      </p:sp>
      <p:sp>
        <p:nvSpPr>
          <p:cNvPr id="3" name="İçerik Yer Tutucusu 2">
            <a:extLst>
              <a:ext uri="{FF2B5EF4-FFF2-40B4-BE49-F238E27FC236}">
                <a16:creationId xmlns:a16="http://schemas.microsoft.com/office/drawing/2014/main" id="{78399AB7-9E36-4EAD-B44A-9E0CEA24AACE}"/>
              </a:ext>
            </a:extLst>
          </p:cNvPr>
          <p:cNvSpPr>
            <a:spLocks noGrp="1"/>
          </p:cNvSpPr>
          <p:nvPr>
            <p:ph idx="1"/>
          </p:nvPr>
        </p:nvSpPr>
        <p:spPr>
          <a:xfrm>
            <a:off x="1313646" y="3110974"/>
            <a:ext cx="7166111" cy="2128613"/>
          </a:xfrm>
        </p:spPr>
        <p:txBody>
          <a:bodyPr rtlCol="0">
            <a:normAutofit/>
          </a:bodyPr>
          <a:lstStyle/>
          <a:p>
            <a:pPr rtl="0">
              <a:lnSpc>
                <a:spcPct val="110000"/>
              </a:lnSpc>
            </a:pPr>
            <a:r>
              <a:rPr lang="tr-TR" sz="1600" dirty="0" err="1" smtClean="0"/>
              <a:t>Pandas</a:t>
            </a:r>
            <a:endParaRPr lang="tr-TR" sz="1600" dirty="0" smtClean="0"/>
          </a:p>
          <a:p>
            <a:pPr rtl="0">
              <a:lnSpc>
                <a:spcPct val="110000"/>
              </a:lnSpc>
            </a:pPr>
            <a:r>
              <a:rPr lang="tr-TR" sz="1600" dirty="0" err="1" smtClean="0"/>
              <a:t>Numpy</a:t>
            </a:r>
            <a:endParaRPr lang="tr-TR" sz="1600" dirty="0" smtClean="0"/>
          </a:p>
          <a:p>
            <a:pPr rtl="0">
              <a:lnSpc>
                <a:spcPct val="110000"/>
              </a:lnSpc>
            </a:pPr>
            <a:r>
              <a:rPr lang="tr-TR" sz="1600" dirty="0" err="1" smtClean="0"/>
              <a:t>Sklearn</a:t>
            </a:r>
            <a:endParaRPr lang="tr-TR" sz="1600" dirty="0" smtClean="0"/>
          </a:p>
          <a:p>
            <a:pPr rtl="0">
              <a:lnSpc>
                <a:spcPct val="110000"/>
              </a:lnSpc>
            </a:pPr>
            <a:r>
              <a:rPr lang="tr-TR" sz="1600" dirty="0" err="1" smtClean="0"/>
              <a:t>Matplotlib</a:t>
            </a:r>
            <a:endParaRPr lang="tr-TR" sz="1600" dirty="0" smtClean="0"/>
          </a:p>
          <a:p>
            <a:pPr rtl="0">
              <a:lnSpc>
                <a:spcPct val="110000"/>
              </a:lnSpc>
            </a:pPr>
            <a:r>
              <a:rPr lang="tr-TR" sz="1600" dirty="0" err="1" smtClean="0"/>
              <a:t>Seaborn</a:t>
            </a:r>
            <a:endParaRPr lang="tr-TR" sz="1600" dirty="0" smtClean="0"/>
          </a:p>
          <a:p>
            <a:pPr marL="0" indent="0" rtl="0">
              <a:lnSpc>
                <a:spcPct val="110000"/>
              </a:lnSpc>
              <a:buNone/>
            </a:pPr>
            <a:endParaRPr lang="tr-TR" sz="1600" dirty="0" smtClean="0"/>
          </a:p>
          <a:p>
            <a:pPr rtl="0">
              <a:lnSpc>
                <a:spcPct val="110000"/>
              </a:lnSpc>
            </a:pPr>
            <a:endParaRPr lang="tr-TR" sz="1600" dirty="0" smtClean="0"/>
          </a:p>
          <a:p>
            <a:pPr rtl="0">
              <a:lnSpc>
                <a:spcPct val="110000"/>
              </a:lnSpc>
            </a:pPr>
            <a:endParaRPr lang="tr-TR" sz="1600" dirty="0" smtClean="0"/>
          </a:p>
        </p:txBody>
      </p:sp>
      <p:sp>
        <p:nvSpPr>
          <p:cNvPr id="64" name="Başlık 1">
            <a:extLst>
              <a:ext uri="{FF2B5EF4-FFF2-40B4-BE49-F238E27FC236}">
                <a16:creationId xmlns:a16="http://schemas.microsoft.com/office/drawing/2014/main" id="{0A6BCF94-F108-4D92-8C4F-CD9273947A31}"/>
              </a:ext>
            </a:extLst>
          </p:cNvPr>
          <p:cNvSpPr txBox="1">
            <a:spLocks/>
          </p:cNvSpPr>
          <p:nvPr/>
        </p:nvSpPr>
        <p:spPr>
          <a:xfrm>
            <a:off x="1224565" y="2082131"/>
            <a:ext cx="4993356" cy="120261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r>
              <a:rPr lang="tr-TR" sz="3200" dirty="0" smtClean="0"/>
              <a:t> </a:t>
            </a:r>
            <a:r>
              <a:rPr lang="tr-TR" sz="2000" dirty="0" err="1" smtClean="0"/>
              <a:t>öğrenileN</a:t>
            </a:r>
            <a:r>
              <a:rPr lang="tr-TR" sz="2000" dirty="0" smtClean="0"/>
              <a:t> ve Kullanılan teknolojiler </a:t>
            </a:r>
            <a:endParaRPr lang="tr-TR" sz="2000" dirty="0"/>
          </a:p>
        </p:txBody>
      </p:sp>
      <p:pic>
        <p:nvPicPr>
          <p:cNvPr id="4" name="Resim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1461" y="2530800"/>
            <a:ext cx="4777154" cy="3288959"/>
          </a:xfrm>
          <a:prstGeom prst="rect">
            <a:avLst/>
          </a:prstGeom>
        </p:spPr>
      </p:pic>
    </p:spTree>
    <p:extLst>
      <p:ext uri="{BB962C8B-B14F-4D97-AF65-F5344CB8AC3E}">
        <p14:creationId xmlns:p14="http://schemas.microsoft.com/office/powerpoint/2010/main" val="25220554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0A6BCF94-F108-4D92-8C4F-CD9273947A31}"/>
              </a:ext>
            </a:extLst>
          </p:cNvPr>
          <p:cNvSpPr>
            <a:spLocks noGrp="1"/>
          </p:cNvSpPr>
          <p:nvPr>
            <p:ph type="title"/>
          </p:nvPr>
        </p:nvSpPr>
        <p:spPr>
          <a:xfrm>
            <a:off x="3147646" y="674200"/>
            <a:ext cx="6954716" cy="1478570"/>
          </a:xfrm>
        </p:spPr>
        <p:txBody>
          <a:bodyPr rtlCol="0">
            <a:normAutofit/>
          </a:bodyPr>
          <a:lstStyle/>
          <a:p>
            <a:r>
              <a:rPr lang="tr-TR" sz="3200" dirty="0" smtClean="0"/>
              <a:t>Oluşturulan projeler </a:t>
            </a:r>
            <a:endParaRPr lang="tr-TR" sz="3200" dirty="0"/>
          </a:p>
        </p:txBody>
      </p:sp>
      <p:sp>
        <p:nvSpPr>
          <p:cNvPr id="3" name="İçerik Yer Tutucusu 2">
            <a:extLst>
              <a:ext uri="{FF2B5EF4-FFF2-40B4-BE49-F238E27FC236}">
                <a16:creationId xmlns:a16="http://schemas.microsoft.com/office/drawing/2014/main" id="{78399AB7-9E36-4EAD-B44A-9E0CEA24AACE}"/>
              </a:ext>
            </a:extLst>
          </p:cNvPr>
          <p:cNvSpPr>
            <a:spLocks noGrp="1"/>
          </p:cNvSpPr>
          <p:nvPr>
            <p:ph idx="1"/>
          </p:nvPr>
        </p:nvSpPr>
        <p:spPr>
          <a:xfrm>
            <a:off x="1400716" y="2434125"/>
            <a:ext cx="9200067" cy="3931506"/>
          </a:xfrm>
        </p:spPr>
        <p:txBody>
          <a:bodyPr rtlCol="0">
            <a:normAutofit/>
          </a:bodyPr>
          <a:lstStyle/>
          <a:p>
            <a:pPr rtl="0">
              <a:lnSpc>
                <a:spcPct val="110000"/>
              </a:lnSpc>
              <a:buFont typeface="Wingdings" panose="05000000000000000000" pitchFamily="2" charset="2"/>
              <a:buChar char="à"/>
            </a:pPr>
            <a:r>
              <a:rPr lang="tr-TR" sz="2000" dirty="0" smtClean="0">
                <a:sym typeface="Wingdings" panose="05000000000000000000" pitchFamily="2" charset="2"/>
              </a:rPr>
              <a:t>Country , </a:t>
            </a:r>
            <a:r>
              <a:rPr lang="tr-TR" sz="2000" dirty="0" err="1" smtClean="0">
                <a:sym typeface="Wingdings" panose="05000000000000000000" pitchFamily="2" charset="2"/>
              </a:rPr>
              <a:t>Gender</a:t>
            </a:r>
            <a:r>
              <a:rPr lang="tr-TR" sz="2000" dirty="0" smtClean="0">
                <a:sym typeface="Wingdings" panose="05000000000000000000" pitchFamily="2" charset="2"/>
              </a:rPr>
              <a:t> ve </a:t>
            </a:r>
            <a:r>
              <a:rPr lang="tr-TR" sz="2000" dirty="0" err="1" smtClean="0">
                <a:sym typeface="Wingdings" panose="05000000000000000000" pitchFamily="2" charset="2"/>
              </a:rPr>
              <a:t>Diabet</a:t>
            </a:r>
            <a:r>
              <a:rPr lang="tr-TR" sz="2000" dirty="0" smtClean="0">
                <a:sym typeface="Wingdings" panose="05000000000000000000" pitchFamily="2" charset="2"/>
              </a:rPr>
              <a:t> oranları verilen </a:t>
            </a:r>
            <a:r>
              <a:rPr lang="tr-TR" sz="2000" dirty="0" err="1" smtClean="0">
                <a:sym typeface="Wingdings" panose="05000000000000000000" pitchFamily="2" charset="2"/>
              </a:rPr>
              <a:t>csv</a:t>
            </a:r>
            <a:r>
              <a:rPr lang="tr-TR" sz="2000" dirty="0" smtClean="0">
                <a:sym typeface="Wingdings" panose="05000000000000000000" pitchFamily="2" charset="2"/>
              </a:rPr>
              <a:t> dosyasıyla CNN modeli ile 2’li sınıflandırma uygulaması.   </a:t>
            </a:r>
            <a:endParaRPr lang="tr-TR" sz="2000" dirty="0">
              <a:sym typeface="Wingdings" panose="05000000000000000000" pitchFamily="2" charset="2"/>
            </a:endParaRPr>
          </a:p>
          <a:p>
            <a:pPr>
              <a:lnSpc>
                <a:spcPct val="110000"/>
              </a:lnSpc>
              <a:buFont typeface="Wingdings" panose="05000000000000000000" pitchFamily="2" charset="2"/>
              <a:buChar char="à"/>
            </a:pPr>
            <a:r>
              <a:rPr lang="tr-TR" sz="2000" dirty="0" smtClean="0">
                <a:sym typeface="Wingdings" panose="05000000000000000000" pitchFamily="2" charset="2"/>
              </a:rPr>
              <a:t>Kurs saatleri ve öğrencilik süresi verile </a:t>
            </a:r>
            <a:r>
              <a:rPr lang="tr-TR" sz="2000" dirty="0" err="1" smtClean="0">
                <a:sym typeface="Wingdings" panose="05000000000000000000" pitchFamily="2" charset="2"/>
              </a:rPr>
              <a:t>csv</a:t>
            </a:r>
            <a:r>
              <a:rPr lang="tr-TR" sz="2000" dirty="0" smtClean="0">
                <a:sym typeface="Wingdings" panose="05000000000000000000" pitchFamily="2" charset="2"/>
              </a:rPr>
              <a:t> </a:t>
            </a:r>
            <a:r>
              <a:rPr lang="tr-TR" sz="2000" dirty="0">
                <a:sym typeface="Wingdings" panose="05000000000000000000" pitchFamily="2" charset="2"/>
              </a:rPr>
              <a:t>dosyasıyla </a:t>
            </a:r>
            <a:r>
              <a:rPr lang="tr-TR" sz="2000" dirty="0" err="1" smtClean="0">
                <a:sym typeface="Wingdings" panose="05000000000000000000" pitchFamily="2" charset="2"/>
              </a:rPr>
              <a:t>Multiple</a:t>
            </a:r>
            <a:r>
              <a:rPr lang="tr-TR" sz="2000" dirty="0" smtClean="0">
                <a:sym typeface="Wingdings" panose="05000000000000000000" pitchFamily="2" charset="2"/>
              </a:rPr>
              <a:t> Lineer </a:t>
            </a:r>
            <a:r>
              <a:rPr lang="tr-TR" sz="2000" dirty="0" err="1" smtClean="0">
                <a:sym typeface="Wingdings" panose="05000000000000000000" pitchFamily="2" charset="2"/>
              </a:rPr>
              <a:t>Regression</a:t>
            </a:r>
            <a:r>
              <a:rPr lang="tr-TR" sz="2000" dirty="0" smtClean="0">
                <a:sym typeface="Wingdings" panose="05000000000000000000" pitchFamily="2" charset="2"/>
              </a:rPr>
              <a:t> uygulaması.</a:t>
            </a:r>
          </a:p>
          <a:p>
            <a:pPr>
              <a:lnSpc>
                <a:spcPct val="110000"/>
              </a:lnSpc>
              <a:buFont typeface="Wingdings" panose="05000000000000000000" pitchFamily="2" charset="2"/>
              <a:buChar char="à"/>
            </a:pPr>
            <a:r>
              <a:rPr lang="tr-TR" sz="2000" dirty="0" smtClean="0">
                <a:sym typeface="Wingdings" panose="05000000000000000000" pitchFamily="2" charset="2"/>
              </a:rPr>
              <a:t>Sıra numaraları ve bilet fiyatları verilen </a:t>
            </a:r>
            <a:r>
              <a:rPr lang="tr-TR" sz="2000" dirty="0" err="1" smtClean="0">
                <a:sym typeface="Wingdings" panose="05000000000000000000" pitchFamily="2" charset="2"/>
              </a:rPr>
              <a:t>csv</a:t>
            </a:r>
            <a:r>
              <a:rPr lang="tr-TR" sz="2000" dirty="0" smtClean="0">
                <a:sym typeface="Wingdings" panose="05000000000000000000" pitchFamily="2" charset="2"/>
              </a:rPr>
              <a:t> </a:t>
            </a:r>
            <a:r>
              <a:rPr lang="tr-TR" sz="2000" dirty="0" err="1" smtClean="0">
                <a:sym typeface="Wingdings" panose="05000000000000000000" pitchFamily="2" charset="2"/>
              </a:rPr>
              <a:t>dosysı</a:t>
            </a:r>
            <a:r>
              <a:rPr lang="tr-TR" sz="2000" dirty="0" smtClean="0">
                <a:sym typeface="Wingdings" panose="05000000000000000000" pitchFamily="2" charset="2"/>
              </a:rPr>
              <a:t> </a:t>
            </a:r>
            <a:r>
              <a:rPr lang="tr-TR" sz="2000" dirty="0">
                <a:sym typeface="Wingdings" panose="05000000000000000000" pitchFamily="2" charset="2"/>
              </a:rPr>
              <a:t>ile </a:t>
            </a:r>
            <a:r>
              <a:rPr lang="tr-TR" sz="2000" dirty="0" err="1" smtClean="0">
                <a:sym typeface="Wingdings" panose="05000000000000000000" pitchFamily="2" charset="2"/>
              </a:rPr>
              <a:t>Random</a:t>
            </a:r>
            <a:r>
              <a:rPr lang="tr-TR" sz="2000" dirty="0" smtClean="0">
                <a:sym typeface="Wingdings" panose="05000000000000000000" pitchFamily="2" charset="2"/>
              </a:rPr>
              <a:t> </a:t>
            </a:r>
            <a:r>
              <a:rPr lang="tr-TR" sz="2000" dirty="0" err="1" smtClean="0">
                <a:sym typeface="Wingdings" panose="05000000000000000000" pitchFamily="2" charset="2"/>
              </a:rPr>
              <a:t>Forest</a:t>
            </a:r>
            <a:r>
              <a:rPr lang="tr-TR" sz="2000" dirty="0" smtClean="0">
                <a:sym typeface="Wingdings" panose="05000000000000000000" pitchFamily="2" charset="2"/>
              </a:rPr>
              <a:t> </a:t>
            </a:r>
            <a:r>
              <a:rPr lang="tr-TR" sz="2000" dirty="0" err="1" smtClean="0">
                <a:sym typeface="Wingdings" panose="05000000000000000000" pitchFamily="2" charset="2"/>
              </a:rPr>
              <a:t>Regression</a:t>
            </a:r>
            <a:r>
              <a:rPr lang="tr-TR" sz="2000" dirty="0" smtClean="0">
                <a:sym typeface="Wingdings" panose="05000000000000000000" pitchFamily="2" charset="2"/>
              </a:rPr>
              <a:t> uygulaması.</a:t>
            </a:r>
          </a:p>
          <a:p>
            <a:pPr>
              <a:lnSpc>
                <a:spcPct val="110000"/>
              </a:lnSpc>
              <a:buFont typeface="Wingdings" panose="05000000000000000000" pitchFamily="2" charset="2"/>
              <a:buChar char="à"/>
            </a:pPr>
            <a:r>
              <a:rPr lang="tr-TR" sz="2000" dirty="0" smtClean="0">
                <a:sym typeface="Wingdings" panose="05000000000000000000" pitchFamily="2" charset="2"/>
              </a:rPr>
              <a:t>Eğitim seviyesi ve maaş miktarları verilen </a:t>
            </a:r>
            <a:r>
              <a:rPr lang="tr-TR" sz="2000" dirty="0" err="1" smtClean="0">
                <a:sym typeface="Wingdings" panose="05000000000000000000" pitchFamily="2" charset="2"/>
              </a:rPr>
              <a:t>csv</a:t>
            </a:r>
            <a:r>
              <a:rPr lang="tr-TR" sz="2000" dirty="0">
                <a:sym typeface="Wingdings" panose="05000000000000000000" pitchFamily="2" charset="2"/>
              </a:rPr>
              <a:t> dosyası ile </a:t>
            </a:r>
            <a:r>
              <a:rPr lang="tr-TR" sz="2000" dirty="0" err="1" smtClean="0">
                <a:sym typeface="Wingdings" panose="05000000000000000000" pitchFamily="2" charset="2"/>
              </a:rPr>
              <a:t>Support</a:t>
            </a:r>
            <a:r>
              <a:rPr lang="tr-TR" sz="2000" dirty="0" smtClean="0">
                <a:sym typeface="Wingdings" panose="05000000000000000000" pitchFamily="2" charset="2"/>
              </a:rPr>
              <a:t> </a:t>
            </a:r>
            <a:r>
              <a:rPr lang="tr-TR" sz="2000" dirty="0" err="1" smtClean="0">
                <a:sym typeface="Wingdings" panose="05000000000000000000" pitchFamily="2" charset="2"/>
              </a:rPr>
              <a:t>Vector</a:t>
            </a:r>
            <a:r>
              <a:rPr lang="tr-TR" sz="2000" dirty="0" smtClean="0">
                <a:sym typeface="Wingdings" panose="05000000000000000000" pitchFamily="2" charset="2"/>
              </a:rPr>
              <a:t> </a:t>
            </a:r>
            <a:r>
              <a:rPr lang="tr-TR" sz="2000" dirty="0" err="1" smtClean="0">
                <a:sym typeface="Wingdings" panose="05000000000000000000" pitchFamily="2" charset="2"/>
              </a:rPr>
              <a:t>Regression</a:t>
            </a:r>
            <a:r>
              <a:rPr lang="tr-TR" sz="2000" dirty="0">
                <a:sym typeface="Wingdings" panose="05000000000000000000" pitchFamily="2" charset="2"/>
              </a:rPr>
              <a:t> </a:t>
            </a:r>
            <a:r>
              <a:rPr lang="tr-TR" sz="2000" dirty="0" smtClean="0">
                <a:sym typeface="Wingdings" panose="05000000000000000000" pitchFamily="2" charset="2"/>
              </a:rPr>
              <a:t>uygulaması</a:t>
            </a:r>
          </a:p>
          <a:p>
            <a:pPr>
              <a:lnSpc>
                <a:spcPct val="110000"/>
              </a:lnSpc>
              <a:buFont typeface="Wingdings" panose="05000000000000000000" pitchFamily="2" charset="2"/>
              <a:buChar char="à"/>
            </a:pPr>
            <a:r>
              <a:rPr lang="tr-TR" sz="2000" dirty="0" smtClean="0">
                <a:sym typeface="Wingdings" panose="05000000000000000000" pitchFamily="2" charset="2"/>
              </a:rPr>
              <a:t>Yaş, maaş ve ürün satın alma durumları verilen </a:t>
            </a:r>
            <a:r>
              <a:rPr lang="tr-TR" sz="2000" dirty="0" err="1" smtClean="0">
                <a:sym typeface="Wingdings" panose="05000000000000000000" pitchFamily="2" charset="2"/>
              </a:rPr>
              <a:t>csv</a:t>
            </a:r>
            <a:r>
              <a:rPr lang="tr-TR" sz="2000" dirty="0" smtClean="0">
                <a:sym typeface="Wingdings" panose="05000000000000000000" pitchFamily="2" charset="2"/>
              </a:rPr>
              <a:t> dosyası ile K-</a:t>
            </a:r>
            <a:r>
              <a:rPr lang="tr-TR" sz="2000" dirty="0" err="1" smtClean="0">
                <a:sym typeface="Wingdings" panose="05000000000000000000" pitchFamily="2" charset="2"/>
              </a:rPr>
              <a:t>nn</a:t>
            </a:r>
            <a:r>
              <a:rPr lang="tr-TR" sz="2000" dirty="0" smtClean="0">
                <a:sym typeface="Wingdings" panose="05000000000000000000" pitchFamily="2" charset="2"/>
              </a:rPr>
              <a:t> uygulaması </a:t>
            </a:r>
            <a:endParaRPr lang="tr-TR" sz="2000" dirty="0"/>
          </a:p>
        </p:txBody>
      </p:sp>
    </p:spTree>
    <p:extLst>
      <p:ext uri="{BB962C8B-B14F-4D97-AF65-F5344CB8AC3E}">
        <p14:creationId xmlns:p14="http://schemas.microsoft.com/office/powerpoint/2010/main" val="160101642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evre">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36807308_TF45165253.potx" id="{26010561-5D19-4C8C-B740-1479F37DE421}" vid="{845064AD-1A34-4936-876A-EB39C6270ED5}"/>
    </a:ext>
  </a:extLst>
</a:theme>
</file>

<file path=ppt/theme/theme2.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is Teması">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41CBB0-BAA0-4983-8F2B-E10AF3358DA8}">
  <ds:schemaRefs>
    <ds:schemaRef ds:uri="http://purl.org/dc/terms/"/>
    <ds:schemaRef ds:uri="http://schemas.microsoft.com/office/2006/metadata/properties"/>
    <ds:schemaRef ds:uri="http://schemas.microsoft.com/office/2006/documentManagement/types"/>
    <ds:schemaRef ds:uri="http://purl.org/dc/elements/1.1/"/>
    <ds:schemaRef ds:uri="16c05727-aa75-4e4a-9b5f-8a80a1165891"/>
    <ds:schemaRef ds:uri="71af3243-3dd4-4a8d-8c0d-dd76da1f02a5"/>
    <ds:schemaRef ds:uri="http://purl.org/dc/dcmitype/"/>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E096F0E7-E7B5-406E-8E94-F0043B2AC7F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Devre tasarımı</Template>
  <TotalTime>0</TotalTime>
  <Words>988</Words>
  <Application>Microsoft Office PowerPoint</Application>
  <PresentationFormat>Geniş ekran</PresentationFormat>
  <Paragraphs>139</Paragraphs>
  <Slides>25</Slides>
  <Notes>23</Notes>
  <HiddenSlides>0</HiddenSlides>
  <MMClips>0</MMClips>
  <ScaleCrop>false</ScaleCrop>
  <HeadingPairs>
    <vt:vector size="6" baseType="variant">
      <vt:variant>
        <vt:lpstr>Kullanılan Yazı Tipleri</vt:lpstr>
      </vt:variant>
      <vt:variant>
        <vt:i4>5</vt:i4>
      </vt:variant>
      <vt:variant>
        <vt:lpstr>Tema</vt:lpstr>
      </vt:variant>
      <vt:variant>
        <vt:i4>1</vt:i4>
      </vt:variant>
      <vt:variant>
        <vt:lpstr>Slayt Başlıkları</vt:lpstr>
      </vt:variant>
      <vt:variant>
        <vt:i4>25</vt:i4>
      </vt:variant>
    </vt:vector>
  </HeadingPairs>
  <TitlesOfParts>
    <vt:vector size="31" baseType="lpstr">
      <vt:lpstr>Arial</vt:lpstr>
      <vt:lpstr>Calibri</vt:lpstr>
      <vt:lpstr>Trebuchet MS</vt:lpstr>
      <vt:lpstr>Tw Cen MT</vt:lpstr>
      <vt:lpstr>Wingdings</vt:lpstr>
      <vt:lpstr>Devre</vt:lpstr>
      <vt:lpstr>Yaz staj sunumu</vt:lpstr>
      <vt:lpstr>YAPAY SİNİR AĞLARI ( ANN )</vt:lpstr>
      <vt:lpstr>Staj Başlangıç Süreci</vt:lpstr>
      <vt:lpstr>Öğrenme süreci </vt:lpstr>
      <vt:lpstr>Veri ToPLAMA Süreci  </vt:lpstr>
      <vt:lpstr>Machine LeArning algorithms</vt:lpstr>
      <vt:lpstr>PowerPoint Sunusu</vt:lpstr>
      <vt:lpstr>Machine LeArning algorithms</vt:lpstr>
      <vt:lpstr>Oluşturulan projeler </vt:lpstr>
      <vt:lpstr>PowerPoint Sunusu</vt:lpstr>
      <vt:lpstr>Neural Networks( SİNİR AĞLARI ) And CNN </vt:lpstr>
      <vt:lpstr>İmage Classification</vt:lpstr>
      <vt:lpstr>Oluşturulan projeler </vt:lpstr>
      <vt:lpstr>PowerPoint Sunusu</vt:lpstr>
      <vt:lpstr>PowerPoint Sunusu</vt:lpstr>
      <vt:lpstr>PowerPoint Sunusu</vt:lpstr>
      <vt:lpstr>Audio classification</vt:lpstr>
      <vt:lpstr>Oluşturulan projeler </vt:lpstr>
      <vt:lpstr>PowerPoint Sunusu</vt:lpstr>
      <vt:lpstr>Federated Learning </vt:lpstr>
      <vt:lpstr>PowerPoint Sunusu</vt:lpstr>
      <vt:lpstr>Tensorflow</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2025-01-11T08:48:13Z</dcterms:created>
  <dcterms:modified xsi:type="dcterms:W3CDTF">2025-02-05T10:32:51Z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